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5" r:id="rId2"/>
  </p:sldIdLst>
  <p:sldSz cx="12192000" cy="6858000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6E9A"/>
    <a:srgbClr val="74996F"/>
    <a:srgbClr val="918877"/>
    <a:srgbClr val="9876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4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D419C8-0472-4058-A4E5-848247CA6DFB}" type="datetimeFigureOut">
              <a:rPr lang="sv-SE" smtClean="0"/>
              <a:t>2020-01-14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100086-64DA-4B03-8976-0252D7AB81C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363364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100086-64DA-4B03-8976-0252D7AB81C5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07870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759C98D-11C9-4850-8BC4-64AE691DF2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7963CBCF-BAFD-48F5-A24C-E8B2C719F8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118C6D3-C1ED-4DAE-9C3A-26306662D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DE019-05A2-42C6-AAE5-D3995D22A40B}" type="datetimeFigureOut">
              <a:rPr lang="sv-SE" smtClean="0"/>
              <a:t>2020-01-14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F501101-7252-4030-B461-645B5AEFA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E335E09-473A-458E-9A63-01B20D00F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ADA02-3638-4E9C-88E6-AEB54A56FC5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6006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48A1100-28D8-4963-ACB8-95E066508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3DA3AB75-5BA8-4F22-93D0-1E02CC61C7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B52FFEB-349F-47D5-9B5E-EF22136B5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DE019-05A2-42C6-AAE5-D3995D22A40B}" type="datetimeFigureOut">
              <a:rPr lang="sv-SE" smtClean="0"/>
              <a:t>2020-01-14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3CA1857-4197-4B75-A66C-582B7B5E7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98AE196-57FE-4E79-B356-82C33A5D9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ADA02-3638-4E9C-88E6-AEB54A56FC5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63809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274E42F6-9031-4454-9D03-794FB44EF7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8771A802-6987-4F16-AE5A-D1CFAC510E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0558680-A944-473F-9CA7-144AB56CD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DE019-05A2-42C6-AAE5-D3995D22A40B}" type="datetimeFigureOut">
              <a:rPr lang="sv-SE" smtClean="0"/>
              <a:t>2020-01-14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9DFF224-E9BB-49B8-AD0B-9173A2024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4FA53A8-6988-4906-A195-87F15F3AF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ADA02-3638-4E9C-88E6-AEB54A56FC5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49363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49FB569-A6DF-477B-B4F7-D132F6556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B93F03A-E53F-499D-B70C-1B8FB6327E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2FD49D8-487F-4909-AEC1-FEDEC1BF6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DE019-05A2-42C6-AAE5-D3995D22A40B}" type="datetimeFigureOut">
              <a:rPr lang="sv-SE" smtClean="0"/>
              <a:t>2020-01-14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A0EB7AC-012A-4A8A-9A6E-D5D4A13B6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3FDB5D8-6AB9-4240-A94A-71E09E499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ADA02-3638-4E9C-88E6-AEB54A56FC5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85116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16D011F-BD87-4EF7-9B2D-44E185AB9C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70ADAFA-5F58-4B13-94B0-D37FA7860D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2364658-4564-4A27-9B12-AFC46BAC4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DE019-05A2-42C6-AAE5-D3995D22A40B}" type="datetimeFigureOut">
              <a:rPr lang="sv-SE" smtClean="0"/>
              <a:t>2020-01-14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EE5D589-CDAA-4478-BA63-420A5515E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B8BEC36-4873-40BD-956A-9C2E19CB8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ADA02-3638-4E9C-88E6-AEB54A56FC5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73068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161A19E-7F8E-4340-A1F5-10DBA2192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30C9D1C-D13C-4A9F-9535-2EB4E81AB4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762275E-73E3-4F75-901F-33C7E185B8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550B423-37B2-4ED3-8446-019E02132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DE019-05A2-42C6-AAE5-D3995D22A40B}" type="datetimeFigureOut">
              <a:rPr lang="sv-SE" smtClean="0"/>
              <a:t>2020-01-14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08979C3-52A2-4502-9CE1-4291D32A6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96CFB8A-6838-45D1-9D1D-FDEF317BA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ADA02-3638-4E9C-88E6-AEB54A56FC5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75760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5854F82-EC47-4B57-8676-EFD04DE98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5949F80-B577-49B9-B4CC-543230F67B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FE6C5AE9-9BA6-4175-A2E1-B289477027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6805F209-6D58-44D1-B7D4-541D515E42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8BE3F067-30F0-48A7-9B1E-27C8244D7E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FD4C0E8D-EB84-4185-B942-76CFC9333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DE019-05A2-42C6-AAE5-D3995D22A40B}" type="datetimeFigureOut">
              <a:rPr lang="sv-SE" smtClean="0"/>
              <a:t>2020-01-14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8BE64C69-85A2-4F78-B394-BE811A3D7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A396700A-D762-49C2-997C-D1E87D49D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ADA02-3638-4E9C-88E6-AEB54A56FC5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42620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B6C9F2D-3C16-47C9-BAB8-7A578357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C9206DB-9998-4549-9798-335DDBDD0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DE019-05A2-42C6-AAE5-D3995D22A40B}" type="datetimeFigureOut">
              <a:rPr lang="sv-SE" smtClean="0"/>
              <a:t>2020-01-14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ECB55E7-8ADB-425C-9273-82CCF1A46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CE97B7E-552C-4915-9858-97E84B628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ADA02-3638-4E9C-88E6-AEB54A56FC5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03502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5C1B7463-9189-4840-818E-F70930F20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DE019-05A2-42C6-AAE5-D3995D22A40B}" type="datetimeFigureOut">
              <a:rPr lang="sv-SE" smtClean="0"/>
              <a:t>2020-01-14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A8A6C032-C19F-4680-9602-FA3A12C90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406663C9-9AB2-448B-9C68-22C4FEC9A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ADA02-3638-4E9C-88E6-AEB54A56FC5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08560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0F59E34-F26C-4D40-A1EB-FDD7D3176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8DF2E2A-DD0F-44E4-B1E5-B83CCF2BF9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8E52B6C-857A-4045-8768-7752A537D0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7A87867-8383-4FE5-944C-A0D27923D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DE019-05A2-42C6-AAE5-D3995D22A40B}" type="datetimeFigureOut">
              <a:rPr lang="sv-SE" smtClean="0"/>
              <a:t>2020-01-14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0AC1F28-9470-4CBD-B21E-A3D2582AD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B301D7D-82CD-4CDA-981D-1D57FB83B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ADA02-3638-4E9C-88E6-AEB54A56FC5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97043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89668C1-6E8B-4C0F-8B1A-8BBB22AE8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68F233D4-0B14-403C-B5E3-5B2D5077A3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438EC38-9825-4D9E-8A35-A7A30F9C2A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CC49BB9-C6BD-4356-8CFC-427284458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DE019-05A2-42C6-AAE5-D3995D22A40B}" type="datetimeFigureOut">
              <a:rPr lang="sv-SE" smtClean="0"/>
              <a:t>2020-01-14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FBAF0C1-332E-4606-9DBD-5461C9C29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FC83B25-1FFE-46C2-8B9F-0CF8B4A6F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ADA02-3638-4E9C-88E6-AEB54A56FC5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02368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C3F5B17A-8164-4CB5-9D94-B34DB6F3A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6631FB1-CEAF-4C68-821E-8F71C8F430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56056BC-FAA3-44C9-91FD-409F98BC03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0DE019-05A2-42C6-AAE5-D3995D22A40B}" type="datetimeFigureOut">
              <a:rPr lang="sv-SE" smtClean="0"/>
              <a:t>2020-01-14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4FB2A5A-F3F1-49F8-BB79-42B1781D24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E6EC766-F12A-4E8D-BA20-74000CD7EC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4ADA02-3638-4E9C-88E6-AEB54A56FC5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7616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kbent triangel 1">
            <a:extLst>
              <a:ext uri="{FF2B5EF4-FFF2-40B4-BE49-F238E27FC236}">
                <a16:creationId xmlns:a16="http://schemas.microsoft.com/office/drawing/2014/main" id="{8A75C2AF-986A-403A-BB8D-7C98130D2C54}"/>
              </a:ext>
            </a:extLst>
          </p:cNvPr>
          <p:cNvSpPr/>
          <p:nvPr/>
        </p:nvSpPr>
        <p:spPr>
          <a:xfrm>
            <a:off x="4385029" y="2144066"/>
            <a:ext cx="2505693" cy="2990756"/>
          </a:xfrm>
          <a:prstGeom prst="triangle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7" name="Rak koppling 6">
            <a:extLst>
              <a:ext uri="{FF2B5EF4-FFF2-40B4-BE49-F238E27FC236}">
                <a16:creationId xmlns:a16="http://schemas.microsoft.com/office/drawing/2014/main" id="{AB427C92-DAF2-431F-ABE5-D54377658BD2}"/>
              </a:ext>
            </a:extLst>
          </p:cNvPr>
          <p:cNvCxnSpPr>
            <a:cxnSpLocks/>
          </p:cNvCxnSpPr>
          <p:nvPr/>
        </p:nvCxnSpPr>
        <p:spPr>
          <a:xfrm>
            <a:off x="4788791" y="4186622"/>
            <a:ext cx="16744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ak koppling 8">
            <a:extLst>
              <a:ext uri="{FF2B5EF4-FFF2-40B4-BE49-F238E27FC236}">
                <a16:creationId xmlns:a16="http://schemas.microsoft.com/office/drawing/2014/main" id="{0DA78B6D-9157-4B83-AAB4-11E7AAFA0CC5}"/>
              </a:ext>
            </a:extLst>
          </p:cNvPr>
          <p:cNvCxnSpPr>
            <a:cxnSpLocks/>
          </p:cNvCxnSpPr>
          <p:nvPr/>
        </p:nvCxnSpPr>
        <p:spPr>
          <a:xfrm>
            <a:off x="5228178" y="3165344"/>
            <a:ext cx="8431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ruta 9">
            <a:extLst>
              <a:ext uri="{FF2B5EF4-FFF2-40B4-BE49-F238E27FC236}">
                <a16:creationId xmlns:a16="http://schemas.microsoft.com/office/drawing/2014/main" id="{9ACE5D81-D55F-4184-A006-ABAECA193337}"/>
              </a:ext>
            </a:extLst>
          </p:cNvPr>
          <p:cNvSpPr txBox="1"/>
          <p:nvPr/>
        </p:nvSpPr>
        <p:spPr>
          <a:xfrm>
            <a:off x="5257866" y="4473455"/>
            <a:ext cx="13419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/>
              <a:t>4,5 %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CC29E8DD-75F9-484E-AE41-783DEC595574}"/>
              </a:ext>
            </a:extLst>
          </p:cNvPr>
          <p:cNvSpPr txBox="1"/>
          <p:nvPr/>
        </p:nvSpPr>
        <p:spPr>
          <a:xfrm>
            <a:off x="5257866" y="3452176"/>
            <a:ext cx="9559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/>
              <a:t>1,5 %</a:t>
            </a: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8508E42C-F0E5-42ED-B357-600115856BCE}"/>
              </a:ext>
            </a:extLst>
          </p:cNvPr>
          <p:cNvSpPr txBox="1"/>
          <p:nvPr/>
        </p:nvSpPr>
        <p:spPr>
          <a:xfrm>
            <a:off x="5370682" y="2690330"/>
            <a:ext cx="8431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/>
              <a:t>1 %</a:t>
            </a:r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04B0DB12-87AF-4DB6-A799-58468EEAC1A7}"/>
              </a:ext>
            </a:extLst>
          </p:cNvPr>
          <p:cNvSpPr txBox="1"/>
          <p:nvPr/>
        </p:nvSpPr>
        <p:spPr>
          <a:xfrm>
            <a:off x="7368483" y="2702205"/>
            <a:ext cx="1425217" cy="40011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lang="sv-SE" sz="2000" dirty="0"/>
              <a:t>Friktion </a:t>
            </a:r>
          </a:p>
        </p:txBody>
      </p:sp>
      <p:sp>
        <p:nvSpPr>
          <p:cNvPr id="14" name="textruta 13">
            <a:extLst>
              <a:ext uri="{FF2B5EF4-FFF2-40B4-BE49-F238E27FC236}">
                <a16:creationId xmlns:a16="http://schemas.microsoft.com/office/drawing/2014/main" id="{7CFCB3A0-CB50-4B7A-914B-1081F68782F9}"/>
              </a:ext>
            </a:extLst>
          </p:cNvPr>
          <p:cNvSpPr txBox="1"/>
          <p:nvPr/>
        </p:nvSpPr>
        <p:spPr>
          <a:xfrm>
            <a:off x="7368484" y="3453447"/>
            <a:ext cx="1425217" cy="398689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lang="sv-SE" sz="2000" dirty="0"/>
              <a:t>Konjunktur </a:t>
            </a:r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CA1F27BB-08DE-4EC4-8A95-F2DAC4369430}"/>
              </a:ext>
            </a:extLst>
          </p:cNvPr>
          <p:cNvSpPr txBox="1"/>
          <p:nvPr/>
        </p:nvSpPr>
        <p:spPr>
          <a:xfrm>
            <a:off x="7368483" y="4386676"/>
            <a:ext cx="1458513" cy="40011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lang="sv-SE" sz="2000" dirty="0"/>
              <a:t>Strukturell </a:t>
            </a:r>
          </a:p>
        </p:txBody>
      </p:sp>
      <p:sp>
        <p:nvSpPr>
          <p:cNvPr id="19" name="textruta 18">
            <a:extLst>
              <a:ext uri="{FF2B5EF4-FFF2-40B4-BE49-F238E27FC236}">
                <a16:creationId xmlns:a16="http://schemas.microsoft.com/office/drawing/2014/main" id="{48DFC8B4-8D63-455E-B3C8-07BC3EA7916E}"/>
              </a:ext>
            </a:extLst>
          </p:cNvPr>
          <p:cNvSpPr txBox="1"/>
          <p:nvPr/>
        </p:nvSpPr>
        <p:spPr>
          <a:xfrm>
            <a:off x="4257499" y="790687"/>
            <a:ext cx="33426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Matchningsutmaningen</a:t>
            </a:r>
          </a:p>
        </p:txBody>
      </p:sp>
      <p:sp>
        <p:nvSpPr>
          <p:cNvPr id="20" name="Likbent triangel 19">
            <a:extLst>
              <a:ext uri="{FF2B5EF4-FFF2-40B4-BE49-F238E27FC236}">
                <a16:creationId xmlns:a16="http://schemas.microsoft.com/office/drawing/2014/main" id="{8A75C2AF-986A-403A-BB8D-7C98130D2C54}"/>
              </a:ext>
            </a:extLst>
          </p:cNvPr>
          <p:cNvSpPr/>
          <p:nvPr/>
        </p:nvSpPr>
        <p:spPr>
          <a:xfrm rot="10800000">
            <a:off x="3754262" y="2144065"/>
            <a:ext cx="3767225" cy="2481791"/>
          </a:xfrm>
          <a:prstGeom prst="triangle">
            <a:avLst/>
          </a:prstGeom>
          <a:solidFill>
            <a:srgbClr val="7030A0">
              <a:alpha val="4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2" name="textruta 21">
            <a:extLst>
              <a:ext uri="{FF2B5EF4-FFF2-40B4-BE49-F238E27FC236}">
                <a16:creationId xmlns:a16="http://schemas.microsoft.com/office/drawing/2014/main" id="{CA1F27BB-08DE-4EC4-8A95-F2DAC4369430}"/>
              </a:ext>
            </a:extLst>
          </p:cNvPr>
          <p:cNvSpPr txBox="1"/>
          <p:nvPr/>
        </p:nvSpPr>
        <p:spPr>
          <a:xfrm>
            <a:off x="8826997" y="4386676"/>
            <a:ext cx="981992" cy="40011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lang="sv-SE" sz="2000" dirty="0"/>
              <a:t>Ca 225´ </a:t>
            </a:r>
          </a:p>
        </p:txBody>
      </p:sp>
      <p:sp>
        <p:nvSpPr>
          <p:cNvPr id="24" name="textruta 23">
            <a:extLst>
              <a:ext uri="{FF2B5EF4-FFF2-40B4-BE49-F238E27FC236}">
                <a16:creationId xmlns:a16="http://schemas.microsoft.com/office/drawing/2014/main" id="{CA1F27BB-08DE-4EC4-8A95-F2DAC4369430}"/>
              </a:ext>
            </a:extLst>
          </p:cNvPr>
          <p:cNvSpPr txBox="1"/>
          <p:nvPr/>
        </p:nvSpPr>
        <p:spPr>
          <a:xfrm>
            <a:off x="8780467" y="3452026"/>
            <a:ext cx="981992" cy="40011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lang="sv-SE" sz="2000" dirty="0"/>
              <a:t>Ca 75´ </a:t>
            </a:r>
          </a:p>
        </p:txBody>
      </p:sp>
      <p:sp>
        <p:nvSpPr>
          <p:cNvPr id="25" name="textruta 24">
            <a:extLst>
              <a:ext uri="{FF2B5EF4-FFF2-40B4-BE49-F238E27FC236}">
                <a16:creationId xmlns:a16="http://schemas.microsoft.com/office/drawing/2014/main" id="{CA1F27BB-08DE-4EC4-8A95-F2DAC4369430}"/>
              </a:ext>
            </a:extLst>
          </p:cNvPr>
          <p:cNvSpPr txBox="1"/>
          <p:nvPr/>
        </p:nvSpPr>
        <p:spPr>
          <a:xfrm>
            <a:off x="8793700" y="2702205"/>
            <a:ext cx="981992" cy="40011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lang="sv-SE" sz="2000" dirty="0"/>
              <a:t>Ca 50´ </a:t>
            </a:r>
          </a:p>
        </p:txBody>
      </p:sp>
      <p:sp>
        <p:nvSpPr>
          <p:cNvPr id="32" name="textruta 31">
            <a:extLst>
              <a:ext uri="{FF2B5EF4-FFF2-40B4-BE49-F238E27FC236}">
                <a16:creationId xmlns:a16="http://schemas.microsoft.com/office/drawing/2014/main" id="{04B0DB12-87AF-4DB6-A799-58468EEAC1A7}"/>
              </a:ext>
            </a:extLst>
          </p:cNvPr>
          <p:cNvSpPr txBox="1"/>
          <p:nvPr/>
        </p:nvSpPr>
        <p:spPr>
          <a:xfrm>
            <a:off x="2059660" y="2702205"/>
            <a:ext cx="1425217" cy="400110"/>
          </a:xfrm>
          <a:prstGeom prst="rect">
            <a:avLst/>
          </a:prstGeom>
          <a:solidFill>
            <a:srgbClr val="7030A0">
              <a:alpha val="45000"/>
            </a:srgbClr>
          </a:solidFill>
        </p:spPr>
        <p:txBody>
          <a:bodyPr wrap="square" rtlCol="0">
            <a:spAutoFit/>
          </a:bodyPr>
          <a:lstStyle/>
          <a:p>
            <a:r>
              <a:rPr lang="sv-SE" sz="2000" dirty="0"/>
              <a:t>92-100 % </a:t>
            </a:r>
          </a:p>
        </p:txBody>
      </p:sp>
      <p:sp>
        <p:nvSpPr>
          <p:cNvPr id="33" name="textruta 32">
            <a:extLst>
              <a:ext uri="{FF2B5EF4-FFF2-40B4-BE49-F238E27FC236}">
                <a16:creationId xmlns:a16="http://schemas.microsoft.com/office/drawing/2014/main" id="{04B0DB12-87AF-4DB6-A799-58468EEAC1A7}"/>
              </a:ext>
            </a:extLst>
          </p:cNvPr>
          <p:cNvSpPr txBox="1"/>
          <p:nvPr/>
        </p:nvSpPr>
        <p:spPr>
          <a:xfrm>
            <a:off x="2059660" y="3452026"/>
            <a:ext cx="1425217" cy="400110"/>
          </a:xfrm>
          <a:prstGeom prst="rect">
            <a:avLst/>
          </a:prstGeom>
          <a:solidFill>
            <a:srgbClr val="7030A0">
              <a:alpha val="45000"/>
            </a:srgbClr>
          </a:solidFill>
        </p:spPr>
        <p:txBody>
          <a:bodyPr wrap="square" rtlCol="0">
            <a:spAutoFit/>
          </a:bodyPr>
          <a:lstStyle/>
          <a:p>
            <a:r>
              <a:rPr lang="sv-SE" sz="2000" dirty="0"/>
              <a:t>60-70 % </a:t>
            </a:r>
          </a:p>
        </p:txBody>
      </p:sp>
      <p:sp>
        <p:nvSpPr>
          <p:cNvPr id="34" name="textruta 33">
            <a:extLst>
              <a:ext uri="{FF2B5EF4-FFF2-40B4-BE49-F238E27FC236}">
                <a16:creationId xmlns:a16="http://schemas.microsoft.com/office/drawing/2014/main" id="{04B0DB12-87AF-4DB6-A799-58468EEAC1A7}"/>
              </a:ext>
            </a:extLst>
          </p:cNvPr>
          <p:cNvSpPr txBox="1"/>
          <p:nvPr/>
        </p:nvSpPr>
        <p:spPr>
          <a:xfrm>
            <a:off x="2059660" y="4386676"/>
            <a:ext cx="1425217" cy="400110"/>
          </a:xfrm>
          <a:prstGeom prst="rect">
            <a:avLst/>
          </a:prstGeom>
          <a:solidFill>
            <a:srgbClr val="7030A0">
              <a:alpha val="45000"/>
            </a:srgbClr>
          </a:solidFill>
        </p:spPr>
        <p:txBody>
          <a:bodyPr wrap="square" rtlCol="0">
            <a:spAutoFit/>
          </a:bodyPr>
          <a:lstStyle/>
          <a:p>
            <a:r>
              <a:rPr lang="sv-SE" sz="2000" dirty="0"/>
              <a:t>4-5 % </a:t>
            </a:r>
          </a:p>
        </p:txBody>
      </p:sp>
      <p:sp>
        <p:nvSpPr>
          <p:cNvPr id="35" name="Likbent triangel 34">
            <a:extLst>
              <a:ext uri="{FF2B5EF4-FFF2-40B4-BE49-F238E27FC236}">
                <a16:creationId xmlns:a16="http://schemas.microsoft.com/office/drawing/2014/main" id="{8A75C2AF-986A-403A-BB8D-7C98130D2C54}"/>
              </a:ext>
            </a:extLst>
          </p:cNvPr>
          <p:cNvSpPr/>
          <p:nvPr/>
        </p:nvSpPr>
        <p:spPr>
          <a:xfrm rot="10800000">
            <a:off x="4500879" y="2131276"/>
            <a:ext cx="2389843" cy="3016335"/>
          </a:xfrm>
          <a:prstGeom prst="triangle">
            <a:avLst>
              <a:gd name="adj" fmla="val 53826"/>
            </a:avLst>
          </a:prstGeom>
          <a:solidFill>
            <a:srgbClr val="7030A0">
              <a:alpha val="4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6" name="Likbent triangel 35">
            <a:extLst>
              <a:ext uri="{FF2B5EF4-FFF2-40B4-BE49-F238E27FC236}">
                <a16:creationId xmlns:a16="http://schemas.microsoft.com/office/drawing/2014/main" id="{8A75C2AF-986A-403A-BB8D-7C98130D2C54}"/>
              </a:ext>
            </a:extLst>
          </p:cNvPr>
          <p:cNvSpPr/>
          <p:nvPr/>
        </p:nvSpPr>
        <p:spPr>
          <a:xfrm>
            <a:off x="4399054" y="2144064"/>
            <a:ext cx="2505693" cy="2642871"/>
          </a:xfrm>
          <a:prstGeom prst="triangle">
            <a:avLst/>
          </a:prstGeom>
          <a:gradFill>
            <a:gsLst>
              <a:gs pos="4000">
                <a:schemeClr val="accent1">
                  <a:alpha val="0"/>
                  <a:lumMod val="13000"/>
                  <a:lumOff val="87000"/>
                </a:schemeClr>
              </a:gs>
              <a:gs pos="9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textruta 5"/>
          <p:cNvSpPr txBox="1"/>
          <p:nvPr/>
        </p:nvSpPr>
        <p:spPr>
          <a:xfrm>
            <a:off x="4988560" y="4214022"/>
            <a:ext cx="1225270" cy="400110"/>
          </a:xfrm>
          <a:prstGeom prst="rect">
            <a:avLst/>
          </a:prstGeom>
          <a:gradFill>
            <a:gsLst>
              <a:gs pos="37000">
                <a:schemeClr val="accent6"/>
              </a:gs>
              <a:gs pos="99000">
                <a:schemeClr val="accent1">
                  <a:lumMod val="45000"/>
                  <a:lumOff val="55000"/>
                </a:schemeClr>
              </a:gs>
              <a:gs pos="80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pPr algn="ctr"/>
            <a:r>
              <a:rPr lang="sv-SE" sz="2000" b="1" dirty="0"/>
              <a:t>1,5 %</a:t>
            </a:r>
          </a:p>
        </p:txBody>
      </p:sp>
      <p:sp>
        <p:nvSpPr>
          <p:cNvPr id="37" name="textruta 36">
            <a:extLst>
              <a:ext uri="{FF2B5EF4-FFF2-40B4-BE49-F238E27FC236}">
                <a16:creationId xmlns:a16="http://schemas.microsoft.com/office/drawing/2014/main" id="{04B0DB12-87AF-4DB6-A799-58468EEAC1A7}"/>
              </a:ext>
            </a:extLst>
          </p:cNvPr>
          <p:cNvSpPr txBox="1"/>
          <p:nvPr/>
        </p:nvSpPr>
        <p:spPr>
          <a:xfrm>
            <a:off x="4788791" y="1395768"/>
            <a:ext cx="1810986" cy="707886"/>
          </a:xfrm>
          <a:prstGeom prst="rect">
            <a:avLst/>
          </a:prstGeom>
          <a:solidFill>
            <a:srgbClr val="7030A0">
              <a:alpha val="45000"/>
            </a:srgbClr>
          </a:solidFill>
        </p:spPr>
        <p:txBody>
          <a:bodyPr wrap="square" rtlCol="0">
            <a:spAutoFit/>
          </a:bodyPr>
          <a:lstStyle/>
          <a:p>
            <a:r>
              <a:rPr lang="sv-SE" sz="2000" dirty="0"/>
              <a:t>Efterfrågan ca 1,2 miljoner</a:t>
            </a:r>
          </a:p>
        </p:txBody>
      </p:sp>
      <p:sp>
        <p:nvSpPr>
          <p:cNvPr id="38" name="textruta 37">
            <a:extLst>
              <a:ext uri="{FF2B5EF4-FFF2-40B4-BE49-F238E27FC236}">
                <a16:creationId xmlns:a16="http://schemas.microsoft.com/office/drawing/2014/main" id="{CA1F27BB-08DE-4EC4-8A95-F2DAC4369430}"/>
              </a:ext>
            </a:extLst>
          </p:cNvPr>
          <p:cNvSpPr txBox="1"/>
          <p:nvPr/>
        </p:nvSpPr>
        <p:spPr>
          <a:xfrm>
            <a:off x="5021252" y="5706663"/>
            <a:ext cx="1427204" cy="405972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lang="sv-SE" sz="2000" dirty="0"/>
              <a:t>Tillgång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66320E96-2326-44B4-BF83-BB01C67259E8}"/>
              </a:ext>
            </a:extLst>
          </p:cNvPr>
          <p:cNvSpPr/>
          <p:nvPr/>
        </p:nvSpPr>
        <p:spPr>
          <a:xfrm>
            <a:off x="7368483" y="5743303"/>
            <a:ext cx="37160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/>
              <a:t>Niklas </a:t>
            </a:r>
            <a:r>
              <a:rPr lang="sv-SE" dirty="0"/>
              <a:t>Pettersson Arbetsförmedlingen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BB657697-0969-40A0-A6E6-1BEFF656AD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2152" y="477423"/>
            <a:ext cx="2752725" cy="514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9404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 animBg="1"/>
      <p:bldP spid="14" grpId="0" animBg="1"/>
      <p:bldP spid="15" grpId="0" animBg="1"/>
      <p:bldP spid="20" grpId="0" animBg="1"/>
      <p:bldP spid="22" grpId="0" animBg="1"/>
      <p:bldP spid="24" grpId="0" animBg="1"/>
      <p:bldP spid="25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6" grpId="0" animBg="1"/>
      <p:bldP spid="37" grpId="0" animBg="1"/>
      <p:bldP spid="38" grpId="0" animBg="1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B8ECA81E1EEB640A4B254DDE851C409" ma:contentTypeVersion="12" ma:contentTypeDescription="Skapa ett nytt dokument." ma:contentTypeScope="" ma:versionID="dadb3bc530f4bf304cb39546bd9ee8d0">
  <xsd:schema xmlns:xsd="http://www.w3.org/2001/XMLSchema" xmlns:xs="http://www.w3.org/2001/XMLSchema" xmlns:p="http://schemas.microsoft.com/office/2006/metadata/properties" xmlns:ns2="e966eebe-108c-48e4-af72-a88cade6cbb4" xmlns:ns3="10bfa7c0-a4cf-4d21-85e7-69ed035ce28a" targetNamespace="http://schemas.microsoft.com/office/2006/metadata/properties" ma:root="true" ma:fieldsID="e1d8476dbbedf438a4c008202b317004" ns2:_="" ns3:_="">
    <xsd:import namespace="e966eebe-108c-48e4-af72-a88cade6cbb4"/>
    <xsd:import namespace="10bfa7c0-a4cf-4d21-85e7-69ed035ce28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Dokumenttyp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66eebe-108c-48e4-af72-a88cade6cb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Dokumenttyp" ma:index="18" nillable="true" ma:displayName="Dokumenttyp" ma:default="Övrigt" ma:description="Här väljer du vilken typ av dokument som det är" ma:format="Dropdown" ma:internalName="Dokumenttyp">
      <xsd:simpleType>
        <xsd:restriction base="dms:Choice">
          <xsd:enumeration value="Affish"/>
          <xsd:enumeration value="Blankett"/>
          <xsd:enumeration value="Broschyr"/>
          <xsd:enumeration value="Förteckning"/>
          <xsd:enumeration value="Mall"/>
          <xsd:enumeration value="Rapport"/>
          <xsd:enumeration value="Styrdokument - anvisning"/>
          <xsd:enumeration value="Styrdokument - övrigt (checklista mm)"/>
          <xsd:enumeration value="Övrigt"/>
          <xsd:enumeration value="Styrdokument - rutin"/>
          <xsd:enumeration value="Inspiration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bfa7c0-a4cf-4d21-85e7-69ed035ce28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kumenttyp xmlns="e966eebe-108c-48e4-af72-a88cade6cbb4">Övrigt</Dokumenttyp>
  </documentManagement>
</p:properties>
</file>

<file path=customXml/itemProps1.xml><?xml version="1.0" encoding="utf-8"?>
<ds:datastoreItem xmlns:ds="http://schemas.openxmlformats.org/officeDocument/2006/customXml" ds:itemID="{A7A32A5E-8701-4243-968E-9455B569946C}"/>
</file>

<file path=customXml/itemProps2.xml><?xml version="1.0" encoding="utf-8"?>
<ds:datastoreItem xmlns:ds="http://schemas.openxmlformats.org/officeDocument/2006/customXml" ds:itemID="{ED66463F-6D45-41E2-99F7-940700E300D5}"/>
</file>

<file path=customXml/itemProps3.xml><?xml version="1.0" encoding="utf-8"?>
<ds:datastoreItem xmlns:ds="http://schemas.openxmlformats.org/officeDocument/2006/customXml" ds:itemID="{61903DCD-A5DE-4FEA-9BDE-0DA2C72D5429}"/>
</file>

<file path=docProps/app.xml><?xml version="1.0" encoding="utf-8"?>
<Properties xmlns="http://schemas.openxmlformats.org/officeDocument/2006/extended-properties" xmlns:vt="http://schemas.openxmlformats.org/officeDocument/2006/docPropsVTypes">
  <TotalTime>2474</TotalTime>
  <Words>36</Words>
  <Application>Microsoft Office PowerPoint</Application>
  <PresentationFormat>Bredbild</PresentationFormat>
  <Paragraphs>18</Paragraphs>
  <Slides>1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Förslag projektorganisation Samverkansmodell för kompetensförsörjning i Skaraborg</dc:title>
  <dc:creator>niklas.pettersson@arbetsformedlingen.se</dc:creator>
  <cp:lastModifiedBy>Niklas Pettersson</cp:lastModifiedBy>
  <cp:revision>65</cp:revision>
  <cp:lastPrinted>2019-08-26T08:15:30Z</cp:lastPrinted>
  <dcterms:created xsi:type="dcterms:W3CDTF">2018-09-20T09:06:26Z</dcterms:created>
  <dcterms:modified xsi:type="dcterms:W3CDTF">2020-01-14T10:04:30Z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0x0101005B8ECA81E1EEB640A4B254DDE851C409</vt:lpwstr>
  </property>
</Properties>
</file>