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1" r:id="rId5"/>
    <p:sldMasterId id="2147483682" r:id="rId6"/>
    <p:sldMasterId id="2147483686" r:id="rId7"/>
    <p:sldMasterId id="2147483695" r:id="rId8"/>
    <p:sldMasterId id="2147483705" r:id="rId9"/>
    <p:sldMasterId id="2147483720" r:id="rId10"/>
    <p:sldMasterId id="2147483761" r:id="rId11"/>
  </p:sldMasterIdLst>
  <p:notesMasterIdLst>
    <p:notesMasterId r:id="rId38"/>
  </p:notesMasterIdLst>
  <p:sldIdLst>
    <p:sldId id="601" r:id="rId12"/>
    <p:sldId id="623" r:id="rId13"/>
    <p:sldId id="664" r:id="rId14"/>
    <p:sldId id="541" r:id="rId15"/>
    <p:sldId id="608" r:id="rId16"/>
    <p:sldId id="416" r:id="rId17"/>
    <p:sldId id="543" r:id="rId18"/>
    <p:sldId id="661" r:id="rId19"/>
    <p:sldId id="662" r:id="rId20"/>
    <p:sldId id="663" r:id="rId21"/>
    <p:sldId id="547" r:id="rId22"/>
    <p:sldId id="666" r:id="rId23"/>
    <p:sldId id="667" r:id="rId24"/>
    <p:sldId id="668" r:id="rId25"/>
    <p:sldId id="669" r:id="rId26"/>
    <p:sldId id="671" r:id="rId27"/>
    <p:sldId id="672" r:id="rId28"/>
    <p:sldId id="673" r:id="rId29"/>
    <p:sldId id="674" r:id="rId30"/>
    <p:sldId id="575" r:id="rId31"/>
    <p:sldId id="676" r:id="rId32"/>
    <p:sldId id="643" r:id="rId33"/>
    <p:sldId id="670" r:id="rId34"/>
    <p:sldId id="655" r:id="rId35"/>
    <p:sldId id="678" r:id="rId36"/>
    <p:sldId id="659" r:id="rId3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Lidström" initials="PL" lastIdx="1" clrIdx="0">
    <p:extLst>
      <p:ext uri="{19B8F6BF-5375-455C-9EA6-DF929625EA0E}">
        <p15:presenceInfo xmlns:p15="http://schemas.microsoft.com/office/powerpoint/2012/main" userId="S-1-5-21-2065753588-3093254513-2873086428-501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8E26"/>
    <a:srgbClr val="8DCD47"/>
    <a:srgbClr val="222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B98373-D9CA-4EEC-8658-73429359BFF9}" v="2" dt="2021-04-08T06:23:22.2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07" autoAdjust="0"/>
    <p:restoredTop sz="94598" autoAdjust="0"/>
  </p:normalViewPr>
  <p:slideViewPr>
    <p:cSldViewPr snapToGrid="0">
      <p:cViewPr varScale="1">
        <p:scale>
          <a:sx n="63" d="100"/>
          <a:sy n="63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an Lagerström" userId="ac71ca65-5cc0-4165-a16c-05e6199fd42d" providerId="ADAL" clId="{67B98373-D9CA-4EEC-8658-73429359BFF9}"/>
    <pc:docChg chg="modSld sldOrd">
      <pc:chgData name="Kristian Lagerström" userId="ac71ca65-5cc0-4165-a16c-05e6199fd42d" providerId="ADAL" clId="{67B98373-D9CA-4EEC-8658-73429359BFF9}" dt="2021-04-08T06:23:13.522" v="0"/>
      <pc:docMkLst>
        <pc:docMk/>
      </pc:docMkLst>
      <pc:sldChg chg="ord">
        <pc:chgData name="Kristian Lagerström" userId="ac71ca65-5cc0-4165-a16c-05e6199fd42d" providerId="ADAL" clId="{67B98373-D9CA-4EEC-8658-73429359BFF9}" dt="2021-04-08T06:23:13.522" v="0"/>
        <pc:sldMkLst>
          <pc:docMk/>
          <pc:sldMk cId="3101419439" sldId="60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310F22-223D-4841-B8A4-7BF452572BCC}" type="doc">
      <dgm:prSet loTypeId="urn:microsoft.com/office/officeart/2009/3/layout/StepUpProcess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sv-SE"/>
        </a:p>
      </dgm:t>
    </dgm:pt>
    <dgm:pt modelId="{71095A70-6883-4DE5-BE19-2DA7AA759FF5}">
      <dgm:prSet phldrT="[Text]" custT="1"/>
      <dgm:spPr/>
      <dgm:t>
        <a:bodyPr/>
        <a:lstStyle/>
        <a:p>
          <a:pPr>
            <a:spcAft>
              <a:spcPct val="35000"/>
            </a:spcAft>
          </a:pPr>
          <a:endParaRPr lang="sv-SE" sz="1400" dirty="0"/>
        </a:p>
        <a:p>
          <a:pPr>
            <a:spcAft>
              <a:spcPct val="35000"/>
            </a:spcAft>
          </a:pPr>
          <a:endParaRPr lang="sv-SE" sz="1400" dirty="0"/>
        </a:p>
      </dgm:t>
    </dgm:pt>
    <dgm:pt modelId="{EEFB9130-CDE9-4B5F-94BE-DF2CCF47257A}" type="parTrans" cxnId="{805AB5FD-7753-4737-A8F7-8A2046E5D04F}">
      <dgm:prSet/>
      <dgm:spPr/>
      <dgm:t>
        <a:bodyPr/>
        <a:lstStyle/>
        <a:p>
          <a:endParaRPr lang="sv-SE"/>
        </a:p>
      </dgm:t>
    </dgm:pt>
    <dgm:pt modelId="{AE5FBCEF-0C70-45A5-BE0D-82F593861D74}" type="sibTrans" cxnId="{805AB5FD-7753-4737-A8F7-8A2046E5D04F}">
      <dgm:prSet/>
      <dgm:spPr/>
      <dgm:t>
        <a:bodyPr/>
        <a:lstStyle/>
        <a:p>
          <a:endParaRPr lang="sv-SE"/>
        </a:p>
      </dgm:t>
    </dgm:pt>
    <dgm:pt modelId="{8EB00E3A-0A4E-4819-A8ED-40DA3CDC5C38}">
      <dgm:prSet phldrT="[Text]" custT="1"/>
      <dgm:spPr/>
      <dgm:t>
        <a:bodyPr/>
        <a:lstStyle/>
        <a:p>
          <a:pPr>
            <a:spcAft>
              <a:spcPts val="0"/>
            </a:spcAft>
          </a:pPr>
          <a:endParaRPr lang="sv-SE" sz="1400" dirty="0"/>
        </a:p>
      </dgm:t>
    </dgm:pt>
    <dgm:pt modelId="{3C31400D-D8FF-4550-932C-A6569DE03A25}" type="parTrans" cxnId="{93AE1C9A-3449-4CEF-A5C9-88E32723D903}">
      <dgm:prSet/>
      <dgm:spPr/>
      <dgm:t>
        <a:bodyPr/>
        <a:lstStyle/>
        <a:p>
          <a:endParaRPr lang="sv-SE"/>
        </a:p>
      </dgm:t>
    </dgm:pt>
    <dgm:pt modelId="{68BC0511-E3DC-4E9A-8C46-1642E13C3803}" type="sibTrans" cxnId="{93AE1C9A-3449-4CEF-A5C9-88E32723D903}">
      <dgm:prSet/>
      <dgm:spPr/>
      <dgm:t>
        <a:bodyPr/>
        <a:lstStyle/>
        <a:p>
          <a:endParaRPr lang="sv-SE"/>
        </a:p>
      </dgm:t>
    </dgm:pt>
    <dgm:pt modelId="{695A58BD-6861-4342-9DEB-F26B333954F9}">
      <dgm:prSet phldrT="[Text]"/>
      <dgm:spPr/>
      <dgm:t>
        <a:bodyPr/>
        <a:lstStyle/>
        <a:p>
          <a:endParaRPr lang="sv-SE" dirty="0"/>
        </a:p>
      </dgm:t>
    </dgm:pt>
    <dgm:pt modelId="{6555C349-8718-4390-80AE-9FA4E7793F57}" type="parTrans" cxnId="{AB2B813D-ED08-4E4F-995F-492B89875E3C}">
      <dgm:prSet/>
      <dgm:spPr/>
      <dgm:t>
        <a:bodyPr/>
        <a:lstStyle/>
        <a:p>
          <a:endParaRPr lang="sv-SE"/>
        </a:p>
      </dgm:t>
    </dgm:pt>
    <dgm:pt modelId="{C77897B0-6635-496A-B731-3A356F002294}" type="sibTrans" cxnId="{AB2B813D-ED08-4E4F-995F-492B89875E3C}">
      <dgm:prSet/>
      <dgm:spPr/>
      <dgm:t>
        <a:bodyPr/>
        <a:lstStyle/>
        <a:p>
          <a:endParaRPr lang="sv-SE"/>
        </a:p>
      </dgm:t>
    </dgm:pt>
    <dgm:pt modelId="{E29DFC31-2607-4FED-9DB2-E6B5E207AF39}">
      <dgm:prSet phldrT="[Text]" custT="1"/>
      <dgm:spPr/>
      <dgm:t>
        <a:bodyPr/>
        <a:lstStyle/>
        <a:p>
          <a:pPr>
            <a:spcAft>
              <a:spcPts val="0"/>
            </a:spcAft>
          </a:pPr>
          <a:endParaRPr lang="sv-SE" sz="1400" dirty="0"/>
        </a:p>
      </dgm:t>
    </dgm:pt>
    <dgm:pt modelId="{85C4E3C2-C362-401B-9078-70EFF85788BE}" type="sibTrans" cxnId="{084905EF-C9D2-4898-A10D-CAFB4B6074F4}">
      <dgm:prSet/>
      <dgm:spPr/>
      <dgm:t>
        <a:bodyPr/>
        <a:lstStyle/>
        <a:p>
          <a:endParaRPr lang="sv-SE"/>
        </a:p>
      </dgm:t>
    </dgm:pt>
    <dgm:pt modelId="{079D328A-052D-42AF-B260-29DEA64466FD}" type="parTrans" cxnId="{084905EF-C9D2-4898-A10D-CAFB4B6074F4}">
      <dgm:prSet/>
      <dgm:spPr/>
      <dgm:t>
        <a:bodyPr/>
        <a:lstStyle/>
        <a:p>
          <a:endParaRPr lang="sv-SE"/>
        </a:p>
      </dgm:t>
    </dgm:pt>
    <dgm:pt modelId="{CDEAD7A4-3289-4201-9FF7-D88AAFF10EB3}" type="pres">
      <dgm:prSet presAssocID="{B1310F22-223D-4841-B8A4-7BF452572BCC}" presName="rootnode" presStyleCnt="0">
        <dgm:presLayoutVars>
          <dgm:chMax/>
          <dgm:chPref/>
          <dgm:dir/>
          <dgm:animLvl val="lvl"/>
        </dgm:presLayoutVars>
      </dgm:prSet>
      <dgm:spPr/>
    </dgm:pt>
    <dgm:pt modelId="{374B5F45-22BF-4F5E-AD89-DD587CECFDDF}" type="pres">
      <dgm:prSet presAssocID="{71095A70-6883-4DE5-BE19-2DA7AA759FF5}" presName="composite" presStyleCnt="0"/>
      <dgm:spPr/>
    </dgm:pt>
    <dgm:pt modelId="{62374AA0-3276-4E8D-BE7A-70C479FC49D7}" type="pres">
      <dgm:prSet presAssocID="{71095A70-6883-4DE5-BE19-2DA7AA759FF5}" presName="LShape" presStyleLbl="alignNode1" presStyleIdx="0" presStyleCnt="7"/>
      <dgm:spPr/>
    </dgm:pt>
    <dgm:pt modelId="{4F4A68C0-AD12-4780-917B-CF0448B55B20}" type="pres">
      <dgm:prSet presAssocID="{71095A70-6883-4DE5-BE19-2DA7AA759FF5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EE6EB9F-4139-4D07-A41F-9248AC152F09}" type="pres">
      <dgm:prSet presAssocID="{71095A70-6883-4DE5-BE19-2DA7AA759FF5}" presName="Triangle" presStyleLbl="alignNode1" presStyleIdx="1" presStyleCnt="7"/>
      <dgm:spPr/>
    </dgm:pt>
    <dgm:pt modelId="{385A8C27-D5B8-4681-BD24-AF1CBB0A0BA4}" type="pres">
      <dgm:prSet presAssocID="{AE5FBCEF-0C70-45A5-BE0D-82F593861D74}" presName="sibTrans" presStyleCnt="0"/>
      <dgm:spPr/>
    </dgm:pt>
    <dgm:pt modelId="{931247E2-3803-4C81-A6A3-F5F70C524589}" type="pres">
      <dgm:prSet presAssocID="{AE5FBCEF-0C70-45A5-BE0D-82F593861D74}" presName="space" presStyleCnt="0"/>
      <dgm:spPr/>
    </dgm:pt>
    <dgm:pt modelId="{03E1F84E-3F2B-455F-B258-3EF65037680D}" type="pres">
      <dgm:prSet presAssocID="{8EB00E3A-0A4E-4819-A8ED-40DA3CDC5C38}" presName="composite" presStyleCnt="0"/>
      <dgm:spPr/>
    </dgm:pt>
    <dgm:pt modelId="{6118805F-22BC-4655-8C62-7F235F2D7E2E}" type="pres">
      <dgm:prSet presAssocID="{8EB00E3A-0A4E-4819-A8ED-40DA3CDC5C38}" presName="LShape" presStyleLbl="alignNode1" presStyleIdx="2" presStyleCnt="7" custLinFactNeighborX="1264" custLinFactNeighborY="-248"/>
      <dgm:spPr/>
    </dgm:pt>
    <dgm:pt modelId="{98E5BE6C-05E5-4E36-BB2A-EC1D4D8198DD}" type="pres">
      <dgm:prSet presAssocID="{8EB00E3A-0A4E-4819-A8ED-40DA3CDC5C38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503895F-B8E6-4407-A35A-E673BBD46D9B}" type="pres">
      <dgm:prSet presAssocID="{8EB00E3A-0A4E-4819-A8ED-40DA3CDC5C38}" presName="Triangle" presStyleLbl="alignNode1" presStyleIdx="3" presStyleCnt="7"/>
      <dgm:spPr/>
    </dgm:pt>
    <dgm:pt modelId="{6856D349-8338-461C-9438-6B4C15C6B479}" type="pres">
      <dgm:prSet presAssocID="{68BC0511-E3DC-4E9A-8C46-1642E13C3803}" presName="sibTrans" presStyleCnt="0"/>
      <dgm:spPr/>
    </dgm:pt>
    <dgm:pt modelId="{2FC1DAFA-C7B5-43D5-BCC7-90FDB37EF569}" type="pres">
      <dgm:prSet presAssocID="{68BC0511-E3DC-4E9A-8C46-1642E13C3803}" presName="space" presStyleCnt="0"/>
      <dgm:spPr/>
    </dgm:pt>
    <dgm:pt modelId="{35F226D7-DAB9-4A34-85EE-94AB85B48E62}" type="pres">
      <dgm:prSet presAssocID="{E29DFC31-2607-4FED-9DB2-E6B5E207AF39}" presName="composite" presStyleCnt="0"/>
      <dgm:spPr/>
    </dgm:pt>
    <dgm:pt modelId="{7D6AA6CB-4565-43C0-9B27-2A3B39A7E8AE}" type="pres">
      <dgm:prSet presAssocID="{E29DFC31-2607-4FED-9DB2-E6B5E207AF39}" presName="LShape" presStyleLbl="alignNode1" presStyleIdx="4" presStyleCnt="7" custLinFactNeighborX="2383" custLinFactNeighborY="3453"/>
      <dgm:spPr/>
    </dgm:pt>
    <dgm:pt modelId="{978E2208-8021-4634-A567-4A63089E0296}" type="pres">
      <dgm:prSet presAssocID="{E29DFC31-2607-4FED-9DB2-E6B5E207AF39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55BF654F-60D0-4885-8CED-C9EAFB7A0A24}" type="pres">
      <dgm:prSet presAssocID="{E29DFC31-2607-4FED-9DB2-E6B5E207AF39}" presName="Triangle" presStyleLbl="alignNode1" presStyleIdx="5" presStyleCnt="7"/>
      <dgm:spPr/>
    </dgm:pt>
    <dgm:pt modelId="{89B7886A-3D59-4F74-92AC-25D602CEDA8A}" type="pres">
      <dgm:prSet presAssocID="{85C4E3C2-C362-401B-9078-70EFF85788BE}" presName="sibTrans" presStyleCnt="0"/>
      <dgm:spPr/>
    </dgm:pt>
    <dgm:pt modelId="{F68B879B-2272-4D11-AB9F-B8596041EBCE}" type="pres">
      <dgm:prSet presAssocID="{85C4E3C2-C362-401B-9078-70EFF85788BE}" presName="space" presStyleCnt="0"/>
      <dgm:spPr/>
    </dgm:pt>
    <dgm:pt modelId="{63398EE4-D724-4F18-8237-455C9F441C5F}" type="pres">
      <dgm:prSet presAssocID="{695A58BD-6861-4342-9DEB-F26B333954F9}" presName="composite" presStyleCnt="0"/>
      <dgm:spPr/>
    </dgm:pt>
    <dgm:pt modelId="{FA7A9160-6CA7-4B73-9667-6465939FD431}" type="pres">
      <dgm:prSet presAssocID="{695A58BD-6861-4342-9DEB-F26B333954F9}" presName="LShape" presStyleLbl="alignNode1" presStyleIdx="6" presStyleCnt="7" custLinFactNeighborX="4" custLinFactNeighborY="2630"/>
      <dgm:spPr/>
    </dgm:pt>
    <dgm:pt modelId="{23FF1029-D074-40A5-AD5D-32A9364DFCB2}" type="pres">
      <dgm:prSet presAssocID="{695A58BD-6861-4342-9DEB-F26B333954F9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878351D-499C-45D0-A98D-E670859AB896}" type="presOf" srcId="{B1310F22-223D-4841-B8A4-7BF452572BCC}" destId="{CDEAD7A4-3289-4201-9FF7-D88AAFF10EB3}" srcOrd="0" destOrd="0" presId="urn:microsoft.com/office/officeart/2009/3/layout/StepUpProcess"/>
    <dgm:cxn modelId="{AB2B813D-ED08-4E4F-995F-492B89875E3C}" srcId="{B1310F22-223D-4841-B8A4-7BF452572BCC}" destId="{695A58BD-6861-4342-9DEB-F26B333954F9}" srcOrd="3" destOrd="0" parTransId="{6555C349-8718-4390-80AE-9FA4E7793F57}" sibTransId="{C77897B0-6635-496A-B731-3A356F002294}"/>
    <dgm:cxn modelId="{93AE1C9A-3449-4CEF-A5C9-88E32723D903}" srcId="{B1310F22-223D-4841-B8A4-7BF452572BCC}" destId="{8EB00E3A-0A4E-4819-A8ED-40DA3CDC5C38}" srcOrd="1" destOrd="0" parTransId="{3C31400D-D8FF-4550-932C-A6569DE03A25}" sibTransId="{68BC0511-E3DC-4E9A-8C46-1642E13C3803}"/>
    <dgm:cxn modelId="{AE83B3C3-132E-48DA-A157-D828308C3DF2}" type="presOf" srcId="{695A58BD-6861-4342-9DEB-F26B333954F9}" destId="{23FF1029-D074-40A5-AD5D-32A9364DFCB2}" srcOrd="0" destOrd="0" presId="urn:microsoft.com/office/officeart/2009/3/layout/StepUpProcess"/>
    <dgm:cxn modelId="{D4E49CCD-07C5-4638-9237-5CB1D0571649}" type="presOf" srcId="{71095A70-6883-4DE5-BE19-2DA7AA759FF5}" destId="{4F4A68C0-AD12-4780-917B-CF0448B55B20}" srcOrd="0" destOrd="0" presId="urn:microsoft.com/office/officeart/2009/3/layout/StepUpProcess"/>
    <dgm:cxn modelId="{3FA744D0-4B04-43F6-85CD-19D3FCB6516A}" type="presOf" srcId="{8EB00E3A-0A4E-4819-A8ED-40DA3CDC5C38}" destId="{98E5BE6C-05E5-4E36-BB2A-EC1D4D8198DD}" srcOrd="0" destOrd="0" presId="urn:microsoft.com/office/officeart/2009/3/layout/StepUpProcess"/>
    <dgm:cxn modelId="{084905EF-C9D2-4898-A10D-CAFB4B6074F4}" srcId="{B1310F22-223D-4841-B8A4-7BF452572BCC}" destId="{E29DFC31-2607-4FED-9DB2-E6B5E207AF39}" srcOrd="2" destOrd="0" parTransId="{079D328A-052D-42AF-B260-29DEA64466FD}" sibTransId="{85C4E3C2-C362-401B-9078-70EFF85788BE}"/>
    <dgm:cxn modelId="{805AB5FD-7753-4737-A8F7-8A2046E5D04F}" srcId="{B1310F22-223D-4841-B8A4-7BF452572BCC}" destId="{71095A70-6883-4DE5-BE19-2DA7AA759FF5}" srcOrd="0" destOrd="0" parTransId="{EEFB9130-CDE9-4B5F-94BE-DF2CCF47257A}" sibTransId="{AE5FBCEF-0C70-45A5-BE0D-82F593861D74}"/>
    <dgm:cxn modelId="{F630DDFE-5FB0-4898-A286-43472DCF3CCF}" type="presOf" srcId="{E29DFC31-2607-4FED-9DB2-E6B5E207AF39}" destId="{978E2208-8021-4634-A567-4A63089E0296}" srcOrd="0" destOrd="0" presId="urn:microsoft.com/office/officeart/2009/3/layout/StepUpProcess"/>
    <dgm:cxn modelId="{5C987B41-92A0-4DFB-B700-18618CB88B26}" type="presParOf" srcId="{CDEAD7A4-3289-4201-9FF7-D88AAFF10EB3}" destId="{374B5F45-22BF-4F5E-AD89-DD587CECFDDF}" srcOrd="0" destOrd="0" presId="urn:microsoft.com/office/officeart/2009/3/layout/StepUpProcess"/>
    <dgm:cxn modelId="{A7B599F8-3E6E-45D7-96AD-EF11B5D6E1E6}" type="presParOf" srcId="{374B5F45-22BF-4F5E-AD89-DD587CECFDDF}" destId="{62374AA0-3276-4E8D-BE7A-70C479FC49D7}" srcOrd="0" destOrd="0" presId="urn:microsoft.com/office/officeart/2009/3/layout/StepUpProcess"/>
    <dgm:cxn modelId="{FC5144FF-83C1-465C-8533-FD12AF459B40}" type="presParOf" srcId="{374B5F45-22BF-4F5E-AD89-DD587CECFDDF}" destId="{4F4A68C0-AD12-4780-917B-CF0448B55B20}" srcOrd="1" destOrd="0" presId="urn:microsoft.com/office/officeart/2009/3/layout/StepUpProcess"/>
    <dgm:cxn modelId="{17E50C58-F479-446B-A85C-3971C51DCCEA}" type="presParOf" srcId="{374B5F45-22BF-4F5E-AD89-DD587CECFDDF}" destId="{4EE6EB9F-4139-4D07-A41F-9248AC152F09}" srcOrd="2" destOrd="0" presId="urn:microsoft.com/office/officeart/2009/3/layout/StepUpProcess"/>
    <dgm:cxn modelId="{31CCAEDD-B086-4C93-BAB9-4AFF5342665E}" type="presParOf" srcId="{CDEAD7A4-3289-4201-9FF7-D88AAFF10EB3}" destId="{385A8C27-D5B8-4681-BD24-AF1CBB0A0BA4}" srcOrd="1" destOrd="0" presId="urn:microsoft.com/office/officeart/2009/3/layout/StepUpProcess"/>
    <dgm:cxn modelId="{A97DF047-809F-4C9C-A730-FCF79D0E0AE8}" type="presParOf" srcId="{385A8C27-D5B8-4681-BD24-AF1CBB0A0BA4}" destId="{931247E2-3803-4C81-A6A3-F5F70C524589}" srcOrd="0" destOrd="0" presId="urn:microsoft.com/office/officeart/2009/3/layout/StepUpProcess"/>
    <dgm:cxn modelId="{C666AB81-96E6-4FEC-85F2-B5F9E7F8489E}" type="presParOf" srcId="{CDEAD7A4-3289-4201-9FF7-D88AAFF10EB3}" destId="{03E1F84E-3F2B-455F-B258-3EF65037680D}" srcOrd="2" destOrd="0" presId="urn:microsoft.com/office/officeart/2009/3/layout/StepUpProcess"/>
    <dgm:cxn modelId="{98D49EAD-8C5C-4107-A660-4F23A556D2D0}" type="presParOf" srcId="{03E1F84E-3F2B-455F-B258-3EF65037680D}" destId="{6118805F-22BC-4655-8C62-7F235F2D7E2E}" srcOrd="0" destOrd="0" presId="urn:microsoft.com/office/officeart/2009/3/layout/StepUpProcess"/>
    <dgm:cxn modelId="{58D08B2D-B94A-4BBA-8FA3-74AD811D4DA8}" type="presParOf" srcId="{03E1F84E-3F2B-455F-B258-3EF65037680D}" destId="{98E5BE6C-05E5-4E36-BB2A-EC1D4D8198DD}" srcOrd="1" destOrd="0" presId="urn:microsoft.com/office/officeart/2009/3/layout/StepUpProcess"/>
    <dgm:cxn modelId="{A40ECB57-0D5C-4B3F-9580-D90E29A8EAE4}" type="presParOf" srcId="{03E1F84E-3F2B-455F-B258-3EF65037680D}" destId="{D503895F-B8E6-4407-A35A-E673BBD46D9B}" srcOrd="2" destOrd="0" presId="urn:microsoft.com/office/officeart/2009/3/layout/StepUpProcess"/>
    <dgm:cxn modelId="{1EE41970-35D6-4AAE-884E-E74A1D585DF3}" type="presParOf" srcId="{CDEAD7A4-3289-4201-9FF7-D88AAFF10EB3}" destId="{6856D349-8338-461C-9438-6B4C15C6B479}" srcOrd="3" destOrd="0" presId="urn:microsoft.com/office/officeart/2009/3/layout/StepUpProcess"/>
    <dgm:cxn modelId="{01B5482B-CF0B-4758-9AF0-C1D57A6ACE64}" type="presParOf" srcId="{6856D349-8338-461C-9438-6B4C15C6B479}" destId="{2FC1DAFA-C7B5-43D5-BCC7-90FDB37EF569}" srcOrd="0" destOrd="0" presId="urn:microsoft.com/office/officeart/2009/3/layout/StepUpProcess"/>
    <dgm:cxn modelId="{798D0746-D309-42B4-AD4F-532CB4CB582E}" type="presParOf" srcId="{CDEAD7A4-3289-4201-9FF7-D88AAFF10EB3}" destId="{35F226D7-DAB9-4A34-85EE-94AB85B48E62}" srcOrd="4" destOrd="0" presId="urn:microsoft.com/office/officeart/2009/3/layout/StepUpProcess"/>
    <dgm:cxn modelId="{BE3724C6-B6B8-4670-A99B-ADD80F902C08}" type="presParOf" srcId="{35F226D7-DAB9-4A34-85EE-94AB85B48E62}" destId="{7D6AA6CB-4565-43C0-9B27-2A3B39A7E8AE}" srcOrd="0" destOrd="0" presId="urn:microsoft.com/office/officeart/2009/3/layout/StepUpProcess"/>
    <dgm:cxn modelId="{BFC477A7-FD94-449C-B068-0786BF4F6C3D}" type="presParOf" srcId="{35F226D7-DAB9-4A34-85EE-94AB85B48E62}" destId="{978E2208-8021-4634-A567-4A63089E0296}" srcOrd="1" destOrd="0" presId="urn:microsoft.com/office/officeart/2009/3/layout/StepUpProcess"/>
    <dgm:cxn modelId="{AD5BC03F-C17D-4909-8154-0C83CFE51971}" type="presParOf" srcId="{35F226D7-DAB9-4A34-85EE-94AB85B48E62}" destId="{55BF654F-60D0-4885-8CED-C9EAFB7A0A24}" srcOrd="2" destOrd="0" presId="urn:microsoft.com/office/officeart/2009/3/layout/StepUpProcess"/>
    <dgm:cxn modelId="{2F3B6900-8FA7-489F-AD81-0ECC122FD84B}" type="presParOf" srcId="{CDEAD7A4-3289-4201-9FF7-D88AAFF10EB3}" destId="{89B7886A-3D59-4F74-92AC-25D602CEDA8A}" srcOrd="5" destOrd="0" presId="urn:microsoft.com/office/officeart/2009/3/layout/StepUpProcess"/>
    <dgm:cxn modelId="{54B1FA6D-F5B9-4166-B6AC-EF0A69076F5D}" type="presParOf" srcId="{89B7886A-3D59-4F74-92AC-25D602CEDA8A}" destId="{F68B879B-2272-4D11-AB9F-B8596041EBCE}" srcOrd="0" destOrd="0" presId="urn:microsoft.com/office/officeart/2009/3/layout/StepUpProcess"/>
    <dgm:cxn modelId="{1BF95501-1B48-431B-A262-325EF63B9169}" type="presParOf" srcId="{CDEAD7A4-3289-4201-9FF7-D88AAFF10EB3}" destId="{63398EE4-D724-4F18-8237-455C9F441C5F}" srcOrd="6" destOrd="0" presId="urn:microsoft.com/office/officeart/2009/3/layout/StepUpProcess"/>
    <dgm:cxn modelId="{1F66950D-4309-41C3-817A-DD60E257679C}" type="presParOf" srcId="{63398EE4-D724-4F18-8237-455C9F441C5F}" destId="{FA7A9160-6CA7-4B73-9667-6465939FD431}" srcOrd="0" destOrd="0" presId="urn:microsoft.com/office/officeart/2009/3/layout/StepUpProcess"/>
    <dgm:cxn modelId="{55B3B6FC-2365-4BF1-8566-385FE8D4205B}" type="presParOf" srcId="{63398EE4-D724-4F18-8237-455C9F441C5F}" destId="{23FF1029-D074-40A5-AD5D-32A9364DFCB2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19239B-64A6-468C-845E-0DB4A62C6F8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CB0E5343-2C23-406B-B090-927266277050}">
      <dgm:prSet phldrT="[Text]" custT="1"/>
      <dgm:spPr/>
      <dgm:t>
        <a:bodyPr/>
        <a:lstStyle/>
        <a:p>
          <a:pPr>
            <a:spcAft>
              <a:spcPts val="0"/>
            </a:spcAft>
          </a:pPr>
          <a:endParaRPr lang="sv-SE" sz="2000" b="1" dirty="0"/>
        </a:p>
        <a:p>
          <a:pPr>
            <a:spcAft>
              <a:spcPts val="0"/>
            </a:spcAft>
          </a:pPr>
          <a:endParaRPr lang="sv-SE" sz="2000" b="1" dirty="0"/>
        </a:p>
        <a:p>
          <a:pPr>
            <a:spcAft>
              <a:spcPts val="0"/>
            </a:spcAft>
          </a:pPr>
          <a:r>
            <a:rPr lang="sv-SE" sz="2000" b="1" dirty="0"/>
            <a:t>Anst. Stöd</a:t>
          </a:r>
        </a:p>
        <a:p>
          <a:pPr>
            <a:spcAft>
              <a:spcPts val="0"/>
            </a:spcAft>
          </a:pPr>
          <a:r>
            <a:rPr lang="sv-SE" sz="2000" b="0" dirty="0"/>
            <a:t>Nystartsjobb</a:t>
          </a:r>
        </a:p>
        <a:p>
          <a:pPr>
            <a:spcAft>
              <a:spcPct val="35000"/>
            </a:spcAft>
          </a:pPr>
          <a:r>
            <a:rPr lang="sv-SE" sz="2000" dirty="0"/>
            <a:t>Extra tjänster</a:t>
          </a:r>
        </a:p>
        <a:p>
          <a:pPr>
            <a:spcAft>
              <a:spcPct val="35000"/>
            </a:spcAft>
          </a:pPr>
          <a:r>
            <a:rPr lang="sv-SE" sz="2000" dirty="0" err="1"/>
            <a:t>Lönebidag</a:t>
          </a:r>
          <a:r>
            <a:rPr lang="sv-SE" sz="2000" dirty="0"/>
            <a:t> m.m.</a:t>
          </a:r>
        </a:p>
        <a:p>
          <a:pPr>
            <a:spcAft>
              <a:spcPct val="35000"/>
            </a:spcAft>
          </a:pPr>
          <a:endParaRPr lang="sv-SE" sz="2400" dirty="0"/>
        </a:p>
      </dgm:t>
    </dgm:pt>
    <dgm:pt modelId="{66ACEC57-D1DB-47E6-835B-9ECC06CF7330}" type="parTrans" cxnId="{2BDE9B41-FD31-48BD-9EE7-BAABDB232AAB}">
      <dgm:prSet/>
      <dgm:spPr/>
      <dgm:t>
        <a:bodyPr/>
        <a:lstStyle/>
        <a:p>
          <a:endParaRPr lang="sv-SE"/>
        </a:p>
      </dgm:t>
    </dgm:pt>
    <dgm:pt modelId="{D741B668-BC27-4538-A0AC-8F751734F8EF}" type="sibTrans" cxnId="{2BDE9B41-FD31-48BD-9EE7-BAABDB232AAB}">
      <dgm:prSet/>
      <dgm:spPr/>
      <dgm:t>
        <a:bodyPr/>
        <a:lstStyle/>
        <a:p>
          <a:endParaRPr lang="sv-SE"/>
        </a:p>
      </dgm:t>
    </dgm:pt>
    <dgm:pt modelId="{C835BE96-BC42-4444-B8DC-5F9ED410BA4A}">
      <dgm:prSet custT="1"/>
      <dgm:spPr/>
      <dgm:t>
        <a:bodyPr/>
        <a:lstStyle/>
        <a:p>
          <a:r>
            <a:rPr lang="sv-SE" sz="2000" dirty="0"/>
            <a:t>Arbetsmarknads-politisk anställning</a:t>
          </a:r>
        </a:p>
        <a:p>
          <a:r>
            <a:rPr lang="sv-SE" sz="2000" dirty="0"/>
            <a:t>BEA</a:t>
          </a:r>
        </a:p>
      </dgm:t>
    </dgm:pt>
    <dgm:pt modelId="{BCE0DECC-AF50-44D9-BCDC-40649EF019D4}" type="parTrans" cxnId="{24A80045-A60C-4425-B688-FF4CD921093D}">
      <dgm:prSet/>
      <dgm:spPr/>
      <dgm:t>
        <a:bodyPr/>
        <a:lstStyle/>
        <a:p>
          <a:endParaRPr lang="sv-SE"/>
        </a:p>
      </dgm:t>
    </dgm:pt>
    <dgm:pt modelId="{80333065-54A3-4078-BE52-3B5E2860AD9E}" type="sibTrans" cxnId="{24A80045-A60C-4425-B688-FF4CD921093D}">
      <dgm:prSet/>
      <dgm:spPr/>
      <dgm:t>
        <a:bodyPr/>
        <a:lstStyle/>
        <a:p>
          <a:endParaRPr lang="sv-SE"/>
        </a:p>
      </dgm:t>
    </dgm:pt>
    <dgm:pt modelId="{D7885262-42E3-4E09-8B52-99E1308C245A}">
      <dgm:prSet custT="1"/>
      <dgm:spPr>
        <a:solidFill>
          <a:srgbClr val="00B050"/>
        </a:solidFill>
      </dgm:spPr>
      <dgm:t>
        <a:bodyPr/>
        <a:lstStyle/>
        <a:p>
          <a:r>
            <a:rPr lang="sv-SE" sz="2000" dirty="0"/>
            <a:t>Ca 5-10 % reguljära jobb</a:t>
          </a:r>
        </a:p>
        <a:p>
          <a:r>
            <a:rPr lang="sv-SE" sz="2000" dirty="0" err="1"/>
            <a:t>Visstidsanst</a:t>
          </a:r>
          <a:r>
            <a:rPr lang="sv-SE" sz="2000" dirty="0"/>
            <a:t>.</a:t>
          </a:r>
        </a:p>
      </dgm:t>
    </dgm:pt>
    <dgm:pt modelId="{E6FA4F6C-CA95-4CAF-A390-F9E5E7669FFC}" type="parTrans" cxnId="{2AB02B7A-4A94-4AF8-B2B3-5F29B393AA3D}">
      <dgm:prSet/>
      <dgm:spPr/>
      <dgm:t>
        <a:bodyPr/>
        <a:lstStyle/>
        <a:p>
          <a:endParaRPr lang="sv-SE"/>
        </a:p>
      </dgm:t>
    </dgm:pt>
    <dgm:pt modelId="{85B1D554-BFC7-42C6-A7F4-93FF2FF1774E}" type="sibTrans" cxnId="{2AB02B7A-4A94-4AF8-B2B3-5F29B393AA3D}">
      <dgm:prSet/>
      <dgm:spPr/>
      <dgm:t>
        <a:bodyPr/>
        <a:lstStyle/>
        <a:p>
          <a:endParaRPr lang="sv-SE"/>
        </a:p>
      </dgm:t>
    </dgm:pt>
    <dgm:pt modelId="{76206AD2-9131-4712-9109-8857C31E9A54}">
      <dgm:prSet phldrT="[Text]" custT="1"/>
      <dgm:spPr/>
      <dgm:t>
        <a:bodyPr/>
        <a:lstStyle/>
        <a:p>
          <a:r>
            <a:rPr lang="sv-SE" sz="2000" b="0" dirty="0"/>
            <a:t>Rusta individer</a:t>
          </a:r>
        </a:p>
      </dgm:t>
    </dgm:pt>
    <dgm:pt modelId="{E02447E5-36A3-4708-ADED-71B70FC3393F}" type="sibTrans" cxnId="{224B929A-472F-4BC0-9B0F-ACFF634DEB38}">
      <dgm:prSet/>
      <dgm:spPr/>
      <dgm:t>
        <a:bodyPr/>
        <a:lstStyle/>
        <a:p>
          <a:endParaRPr lang="sv-SE"/>
        </a:p>
      </dgm:t>
    </dgm:pt>
    <dgm:pt modelId="{DCEEAABB-0459-4EC4-9293-31E64C62FCE9}" type="parTrans" cxnId="{224B929A-472F-4BC0-9B0F-ACFF634DEB38}">
      <dgm:prSet/>
      <dgm:spPr/>
      <dgm:t>
        <a:bodyPr/>
        <a:lstStyle/>
        <a:p>
          <a:endParaRPr lang="sv-SE"/>
        </a:p>
      </dgm:t>
    </dgm:pt>
    <dgm:pt modelId="{A72A646F-8831-4CFE-B807-34357AA4A380}" type="pres">
      <dgm:prSet presAssocID="{7319239B-64A6-468C-845E-0DB4A62C6F80}" presName="CompostProcess" presStyleCnt="0">
        <dgm:presLayoutVars>
          <dgm:dir/>
          <dgm:resizeHandles val="exact"/>
        </dgm:presLayoutVars>
      </dgm:prSet>
      <dgm:spPr/>
    </dgm:pt>
    <dgm:pt modelId="{C7513CDD-8C65-4012-99B6-D233FEB6DCCE}" type="pres">
      <dgm:prSet presAssocID="{7319239B-64A6-468C-845E-0DB4A62C6F80}" presName="arrow" presStyleLbl="bgShp" presStyleIdx="0" presStyleCnt="1" custScaleX="117647"/>
      <dgm:spPr/>
    </dgm:pt>
    <dgm:pt modelId="{3C9D6F42-5C06-4F03-8792-9EC333510720}" type="pres">
      <dgm:prSet presAssocID="{7319239B-64A6-468C-845E-0DB4A62C6F80}" presName="linearProcess" presStyleCnt="0"/>
      <dgm:spPr/>
    </dgm:pt>
    <dgm:pt modelId="{2812EF17-EB4C-49E4-9869-8FB327C6C16F}" type="pres">
      <dgm:prSet presAssocID="{76206AD2-9131-4712-9109-8857C31E9A54}" presName="textNode" presStyleLbl="node1" presStyleIdx="0" presStyleCnt="4" custLinFactNeighborY="-3971">
        <dgm:presLayoutVars>
          <dgm:bulletEnabled val="1"/>
        </dgm:presLayoutVars>
      </dgm:prSet>
      <dgm:spPr/>
    </dgm:pt>
    <dgm:pt modelId="{FF89FE4F-55D4-4733-ADEC-EE76F98C974C}" type="pres">
      <dgm:prSet presAssocID="{E02447E5-36A3-4708-ADED-71B70FC3393F}" presName="sibTrans" presStyleCnt="0"/>
      <dgm:spPr/>
    </dgm:pt>
    <dgm:pt modelId="{F69FCBDE-4232-4D43-9C55-A38CBA305587}" type="pres">
      <dgm:prSet presAssocID="{CB0E5343-2C23-406B-B090-927266277050}" presName="textNode" presStyleLbl="node1" presStyleIdx="1" presStyleCnt="4" custLinFactNeighborX="-3500" custLinFactNeighborY="-2382">
        <dgm:presLayoutVars>
          <dgm:bulletEnabled val="1"/>
        </dgm:presLayoutVars>
      </dgm:prSet>
      <dgm:spPr/>
    </dgm:pt>
    <dgm:pt modelId="{8BD7A121-ECF6-4145-80A5-9FE230C89F0B}" type="pres">
      <dgm:prSet presAssocID="{D741B668-BC27-4538-A0AC-8F751734F8EF}" presName="sibTrans" presStyleCnt="0"/>
      <dgm:spPr/>
    </dgm:pt>
    <dgm:pt modelId="{83A05DAA-14CC-46BC-B525-334B4D680766}" type="pres">
      <dgm:prSet presAssocID="{C835BE96-BC42-4444-B8DC-5F9ED410BA4A}" presName="textNode" presStyleLbl="node1" presStyleIdx="2" presStyleCnt="4" custScaleX="122075">
        <dgm:presLayoutVars>
          <dgm:bulletEnabled val="1"/>
        </dgm:presLayoutVars>
      </dgm:prSet>
      <dgm:spPr/>
    </dgm:pt>
    <dgm:pt modelId="{6E9E496D-3379-4377-8384-5F223389F034}" type="pres">
      <dgm:prSet presAssocID="{80333065-54A3-4078-BE52-3B5E2860AD9E}" presName="sibTrans" presStyleCnt="0"/>
      <dgm:spPr/>
    </dgm:pt>
    <dgm:pt modelId="{8BCBF583-4771-4396-AFCF-1D70614E1322}" type="pres">
      <dgm:prSet presAssocID="{D7885262-42E3-4E09-8B52-99E1308C245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31018010-44F0-4EB9-8EEA-37165AD1CD12}" type="presOf" srcId="{CB0E5343-2C23-406B-B090-927266277050}" destId="{F69FCBDE-4232-4D43-9C55-A38CBA305587}" srcOrd="0" destOrd="0" presId="urn:microsoft.com/office/officeart/2005/8/layout/hProcess9"/>
    <dgm:cxn modelId="{77EA3840-53D8-44EF-94BA-189EDA112CCF}" type="presOf" srcId="{7319239B-64A6-468C-845E-0DB4A62C6F80}" destId="{A72A646F-8831-4CFE-B807-34357AA4A380}" srcOrd="0" destOrd="0" presId="urn:microsoft.com/office/officeart/2005/8/layout/hProcess9"/>
    <dgm:cxn modelId="{2BDE9B41-FD31-48BD-9EE7-BAABDB232AAB}" srcId="{7319239B-64A6-468C-845E-0DB4A62C6F80}" destId="{CB0E5343-2C23-406B-B090-927266277050}" srcOrd="1" destOrd="0" parTransId="{66ACEC57-D1DB-47E6-835B-9ECC06CF7330}" sibTransId="{D741B668-BC27-4538-A0AC-8F751734F8EF}"/>
    <dgm:cxn modelId="{24A80045-A60C-4425-B688-FF4CD921093D}" srcId="{7319239B-64A6-468C-845E-0DB4A62C6F80}" destId="{C835BE96-BC42-4444-B8DC-5F9ED410BA4A}" srcOrd="2" destOrd="0" parTransId="{BCE0DECC-AF50-44D9-BCDC-40649EF019D4}" sibTransId="{80333065-54A3-4078-BE52-3B5E2860AD9E}"/>
    <dgm:cxn modelId="{2AB02B7A-4A94-4AF8-B2B3-5F29B393AA3D}" srcId="{7319239B-64A6-468C-845E-0DB4A62C6F80}" destId="{D7885262-42E3-4E09-8B52-99E1308C245A}" srcOrd="3" destOrd="0" parTransId="{E6FA4F6C-CA95-4CAF-A390-F9E5E7669FFC}" sibTransId="{85B1D554-BFC7-42C6-A7F4-93FF2FF1774E}"/>
    <dgm:cxn modelId="{C81B8F96-0901-4843-9727-624F88C59049}" type="presOf" srcId="{D7885262-42E3-4E09-8B52-99E1308C245A}" destId="{8BCBF583-4771-4396-AFCF-1D70614E1322}" srcOrd="0" destOrd="0" presId="urn:microsoft.com/office/officeart/2005/8/layout/hProcess9"/>
    <dgm:cxn modelId="{224B929A-472F-4BC0-9B0F-ACFF634DEB38}" srcId="{7319239B-64A6-468C-845E-0DB4A62C6F80}" destId="{76206AD2-9131-4712-9109-8857C31E9A54}" srcOrd="0" destOrd="0" parTransId="{DCEEAABB-0459-4EC4-9293-31E64C62FCE9}" sibTransId="{E02447E5-36A3-4708-ADED-71B70FC3393F}"/>
    <dgm:cxn modelId="{B308A1C7-3BD9-47A3-9BBE-0B43602965E0}" type="presOf" srcId="{76206AD2-9131-4712-9109-8857C31E9A54}" destId="{2812EF17-EB4C-49E4-9869-8FB327C6C16F}" srcOrd="0" destOrd="0" presId="urn:microsoft.com/office/officeart/2005/8/layout/hProcess9"/>
    <dgm:cxn modelId="{E02835CD-D943-40B1-B47C-2DF3FA5F9ACD}" type="presOf" srcId="{C835BE96-BC42-4444-B8DC-5F9ED410BA4A}" destId="{83A05DAA-14CC-46BC-B525-334B4D680766}" srcOrd="0" destOrd="0" presId="urn:microsoft.com/office/officeart/2005/8/layout/hProcess9"/>
    <dgm:cxn modelId="{244E2C10-0817-4148-846A-0DED7E04E2C2}" type="presParOf" srcId="{A72A646F-8831-4CFE-B807-34357AA4A380}" destId="{C7513CDD-8C65-4012-99B6-D233FEB6DCCE}" srcOrd="0" destOrd="0" presId="urn:microsoft.com/office/officeart/2005/8/layout/hProcess9"/>
    <dgm:cxn modelId="{EFE77F26-8FD9-4CEC-943B-E3E7600FBC1F}" type="presParOf" srcId="{A72A646F-8831-4CFE-B807-34357AA4A380}" destId="{3C9D6F42-5C06-4F03-8792-9EC333510720}" srcOrd="1" destOrd="0" presId="urn:microsoft.com/office/officeart/2005/8/layout/hProcess9"/>
    <dgm:cxn modelId="{ACB172D8-B4B8-431F-BE72-DE98E6E87E88}" type="presParOf" srcId="{3C9D6F42-5C06-4F03-8792-9EC333510720}" destId="{2812EF17-EB4C-49E4-9869-8FB327C6C16F}" srcOrd="0" destOrd="0" presId="urn:microsoft.com/office/officeart/2005/8/layout/hProcess9"/>
    <dgm:cxn modelId="{BC6AC169-0D0C-4507-A9E9-6152D3AE1F9A}" type="presParOf" srcId="{3C9D6F42-5C06-4F03-8792-9EC333510720}" destId="{FF89FE4F-55D4-4733-ADEC-EE76F98C974C}" srcOrd="1" destOrd="0" presId="urn:microsoft.com/office/officeart/2005/8/layout/hProcess9"/>
    <dgm:cxn modelId="{D2BCEAB6-B606-453F-AC2A-4B832B9B602B}" type="presParOf" srcId="{3C9D6F42-5C06-4F03-8792-9EC333510720}" destId="{F69FCBDE-4232-4D43-9C55-A38CBA305587}" srcOrd="2" destOrd="0" presId="urn:microsoft.com/office/officeart/2005/8/layout/hProcess9"/>
    <dgm:cxn modelId="{2D100932-F85B-4BB3-A826-767616CDEB27}" type="presParOf" srcId="{3C9D6F42-5C06-4F03-8792-9EC333510720}" destId="{8BD7A121-ECF6-4145-80A5-9FE230C89F0B}" srcOrd="3" destOrd="0" presId="urn:microsoft.com/office/officeart/2005/8/layout/hProcess9"/>
    <dgm:cxn modelId="{B988B5E7-D7BE-4958-AAAB-D404C9E7E2F8}" type="presParOf" srcId="{3C9D6F42-5C06-4F03-8792-9EC333510720}" destId="{83A05DAA-14CC-46BC-B525-334B4D680766}" srcOrd="4" destOrd="0" presId="urn:microsoft.com/office/officeart/2005/8/layout/hProcess9"/>
    <dgm:cxn modelId="{33C05C34-1BA0-4DB3-8FE5-744B8F5BE2A5}" type="presParOf" srcId="{3C9D6F42-5C06-4F03-8792-9EC333510720}" destId="{6E9E496D-3379-4377-8384-5F223389F034}" srcOrd="5" destOrd="0" presId="urn:microsoft.com/office/officeart/2005/8/layout/hProcess9"/>
    <dgm:cxn modelId="{C19A1C06-6285-42BD-ADC6-4AE02AC48424}" type="presParOf" srcId="{3C9D6F42-5C06-4F03-8792-9EC333510720}" destId="{8BCBF583-4771-4396-AFCF-1D70614E1322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19239B-64A6-468C-845E-0DB4A62C6F8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6206AD2-9131-4712-9109-8857C31E9A54}">
      <dgm:prSet phldrT="[Text]"/>
      <dgm:spPr/>
      <dgm:t>
        <a:bodyPr/>
        <a:lstStyle/>
        <a:p>
          <a:r>
            <a:rPr lang="sv-SE" dirty="0"/>
            <a:t>Förankra</a:t>
          </a:r>
        </a:p>
      </dgm:t>
    </dgm:pt>
    <dgm:pt modelId="{DCEEAABB-0459-4EC4-9293-31E64C62FCE9}" type="parTrans" cxnId="{224B929A-472F-4BC0-9B0F-ACFF634DEB38}">
      <dgm:prSet/>
      <dgm:spPr/>
      <dgm:t>
        <a:bodyPr/>
        <a:lstStyle/>
        <a:p>
          <a:endParaRPr lang="sv-SE"/>
        </a:p>
      </dgm:t>
    </dgm:pt>
    <dgm:pt modelId="{E02447E5-36A3-4708-ADED-71B70FC3393F}" type="sibTrans" cxnId="{224B929A-472F-4BC0-9B0F-ACFF634DEB38}">
      <dgm:prSet/>
      <dgm:spPr/>
      <dgm:t>
        <a:bodyPr/>
        <a:lstStyle/>
        <a:p>
          <a:endParaRPr lang="sv-SE"/>
        </a:p>
      </dgm:t>
    </dgm:pt>
    <dgm:pt modelId="{CB0E5343-2C23-406B-B090-927266277050}">
      <dgm:prSet phldrT="[Text]"/>
      <dgm:spPr/>
      <dgm:t>
        <a:bodyPr/>
        <a:lstStyle/>
        <a:p>
          <a:r>
            <a:rPr lang="sv-SE" dirty="0" err="1"/>
            <a:t>Arbetsdela</a:t>
          </a:r>
          <a:endParaRPr lang="sv-SE" dirty="0"/>
        </a:p>
      </dgm:t>
    </dgm:pt>
    <dgm:pt modelId="{66ACEC57-D1DB-47E6-835B-9ECC06CF7330}" type="parTrans" cxnId="{2BDE9B41-FD31-48BD-9EE7-BAABDB232AAB}">
      <dgm:prSet/>
      <dgm:spPr/>
      <dgm:t>
        <a:bodyPr/>
        <a:lstStyle/>
        <a:p>
          <a:endParaRPr lang="sv-SE"/>
        </a:p>
      </dgm:t>
    </dgm:pt>
    <dgm:pt modelId="{D741B668-BC27-4538-A0AC-8F751734F8EF}" type="sibTrans" cxnId="{2BDE9B41-FD31-48BD-9EE7-BAABDB232AAB}">
      <dgm:prSet/>
      <dgm:spPr/>
      <dgm:t>
        <a:bodyPr/>
        <a:lstStyle/>
        <a:p>
          <a:endParaRPr lang="sv-SE"/>
        </a:p>
      </dgm:t>
    </dgm:pt>
    <dgm:pt modelId="{C835BE96-BC42-4444-B8DC-5F9ED410BA4A}">
      <dgm:prSet/>
      <dgm:spPr/>
      <dgm:t>
        <a:bodyPr/>
        <a:lstStyle/>
        <a:p>
          <a:r>
            <a:rPr lang="sv-SE" dirty="0"/>
            <a:t>Utforma tjänster</a:t>
          </a:r>
        </a:p>
      </dgm:t>
    </dgm:pt>
    <dgm:pt modelId="{BCE0DECC-AF50-44D9-BCDC-40649EF019D4}" type="parTrans" cxnId="{24A80045-A60C-4425-B688-FF4CD921093D}">
      <dgm:prSet/>
      <dgm:spPr/>
      <dgm:t>
        <a:bodyPr/>
        <a:lstStyle/>
        <a:p>
          <a:endParaRPr lang="sv-SE"/>
        </a:p>
      </dgm:t>
    </dgm:pt>
    <dgm:pt modelId="{80333065-54A3-4078-BE52-3B5E2860AD9E}" type="sibTrans" cxnId="{24A80045-A60C-4425-B688-FF4CD921093D}">
      <dgm:prSet/>
      <dgm:spPr/>
      <dgm:t>
        <a:bodyPr/>
        <a:lstStyle/>
        <a:p>
          <a:endParaRPr lang="sv-SE"/>
        </a:p>
      </dgm:t>
    </dgm:pt>
    <dgm:pt modelId="{D7885262-42E3-4E09-8B52-99E1308C245A}">
      <dgm:prSet/>
      <dgm:spPr/>
      <dgm:t>
        <a:bodyPr/>
        <a:lstStyle/>
        <a:p>
          <a:r>
            <a:rPr lang="sv-SE" dirty="0"/>
            <a:t>Rekrytera</a:t>
          </a:r>
        </a:p>
      </dgm:t>
    </dgm:pt>
    <dgm:pt modelId="{E6FA4F6C-CA95-4CAF-A390-F9E5E7669FFC}" type="parTrans" cxnId="{2AB02B7A-4A94-4AF8-B2B3-5F29B393AA3D}">
      <dgm:prSet/>
      <dgm:spPr/>
      <dgm:t>
        <a:bodyPr/>
        <a:lstStyle/>
        <a:p>
          <a:endParaRPr lang="sv-SE"/>
        </a:p>
      </dgm:t>
    </dgm:pt>
    <dgm:pt modelId="{85B1D554-BFC7-42C6-A7F4-93FF2FF1774E}" type="sibTrans" cxnId="{2AB02B7A-4A94-4AF8-B2B3-5F29B393AA3D}">
      <dgm:prSet/>
      <dgm:spPr/>
      <dgm:t>
        <a:bodyPr/>
        <a:lstStyle/>
        <a:p>
          <a:endParaRPr lang="sv-SE"/>
        </a:p>
      </dgm:t>
    </dgm:pt>
    <dgm:pt modelId="{CBF31889-C96B-4388-942B-B35894E677BD}">
      <dgm:prSet/>
      <dgm:spPr>
        <a:solidFill>
          <a:srgbClr val="00B050"/>
        </a:solidFill>
      </dgm:spPr>
      <dgm:t>
        <a:bodyPr/>
        <a:lstStyle/>
        <a:p>
          <a:r>
            <a:rPr lang="sv-SE" dirty="0"/>
            <a:t>40-50 % reguljära jobb</a:t>
          </a:r>
        </a:p>
        <a:p>
          <a:r>
            <a:rPr lang="sv-SE" dirty="0" err="1"/>
            <a:t>Visstidsanst</a:t>
          </a:r>
          <a:r>
            <a:rPr lang="sv-SE" dirty="0"/>
            <a:t>.</a:t>
          </a:r>
        </a:p>
      </dgm:t>
    </dgm:pt>
    <dgm:pt modelId="{1F7C324D-D303-4156-88D6-A477C1D58B91}" type="parTrans" cxnId="{99CA3A61-7DBB-40B6-9223-F58306C726C3}">
      <dgm:prSet/>
      <dgm:spPr/>
      <dgm:t>
        <a:bodyPr/>
        <a:lstStyle/>
        <a:p>
          <a:endParaRPr lang="sv-SE"/>
        </a:p>
      </dgm:t>
    </dgm:pt>
    <dgm:pt modelId="{40812EEC-647C-4E6C-AFBC-32108F3EAF12}" type="sibTrans" cxnId="{99CA3A61-7DBB-40B6-9223-F58306C726C3}">
      <dgm:prSet/>
      <dgm:spPr/>
      <dgm:t>
        <a:bodyPr/>
        <a:lstStyle/>
        <a:p>
          <a:endParaRPr lang="sv-SE"/>
        </a:p>
      </dgm:t>
    </dgm:pt>
    <dgm:pt modelId="{A72A646F-8831-4CFE-B807-34357AA4A380}" type="pres">
      <dgm:prSet presAssocID="{7319239B-64A6-468C-845E-0DB4A62C6F80}" presName="CompostProcess" presStyleCnt="0">
        <dgm:presLayoutVars>
          <dgm:dir/>
          <dgm:resizeHandles val="exact"/>
        </dgm:presLayoutVars>
      </dgm:prSet>
      <dgm:spPr/>
    </dgm:pt>
    <dgm:pt modelId="{C7513CDD-8C65-4012-99B6-D233FEB6DCCE}" type="pres">
      <dgm:prSet presAssocID="{7319239B-64A6-468C-845E-0DB4A62C6F80}" presName="arrow" presStyleLbl="bgShp" presStyleIdx="0" presStyleCnt="1" custScaleX="117647"/>
      <dgm:spPr/>
    </dgm:pt>
    <dgm:pt modelId="{3C9D6F42-5C06-4F03-8792-9EC333510720}" type="pres">
      <dgm:prSet presAssocID="{7319239B-64A6-468C-845E-0DB4A62C6F80}" presName="linearProcess" presStyleCnt="0"/>
      <dgm:spPr/>
    </dgm:pt>
    <dgm:pt modelId="{2812EF17-EB4C-49E4-9869-8FB327C6C16F}" type="pres">
      <dgm:prSet presAssocID="{76206AD2-9131-4712-9109-8857C31E9A54}" presName="textNode" presStyleLbl="node1" presStyleIdx="0" presStyleCnt="5">
        <dgm:presLayoutVars>
          <dgm:bulletEnabled val="1"/>
        </dgm:presLayoutVars>
      </dgm:prSet>
      <dgm:spPr/>
    </dgm:pt>
    <dgm:pt modelId="{FF89FE4F-55D4-4733-ADEC-EE76F98C974C}" type="pres">
      <dgm:prSet presAssocID="{E02447E5-36A3-4708-ADED-71B70FC3393F}" presName="sibTrans" presStyleCnt="0"/>
      <dgm:spPr/>
    </dgm:pt>
    <dgm:pt modelId="{F69FCBDE-4232-4D43-9C55-A38CBA305587}" type="pres">
      <dgm:prSet presAssocID="{CB0E5343-2C23-406B-B090-927266277050}" presName="textNode" presStyleLbl="node1" presStyleIdx="1" presStyleCnt="5">
        <dgm:presLayoutVars>
          <dgm:bulletEnabled val="1"/>
        </dgm:presLayoutVars>
      </dgm:prSet>
      <dgm:spPr/>
    </dgm:pt>
    <dgm:pt modelId="{8BD7A121-ECF6-4145-80A5-9FE230C89F0B}" type="pres">
      <dgm:prSet presAssocID="{D741B668-BC27-4538-A0AC-8F751734F8EF}" presName="sibTrans" presStyleCnt="0"/>
      <dgm:spPr/>
    </dgm:pt>
    <dgm:pt modelId="{83A05DAA-14CC-46BC-B525-334B4D680766}" type="pres">
      <dgm:prSet presAssocID="{C835BE96-BC42-4444-B8DC-5F9ED410BA4A}" presName="textNode" presStyleLbl="node1" presStyleIdx="2" presStyleCnt="5">
        <dgm:presLayoutVars>
          <dgm:bulletEnabled val="1"/>
        </dgm:presLayoutVars>
      </dgm:prSet>
      <dgm:spPr/>
    </dgm:pt>
    <dgm:pt modelId="{6E9E496D-3379-4377-8384-5F223389F034}" type="pres">
      <dgm:prSet presAssocID="{80333065-54A3-4078-BE52-3B5E2860AD9E}" presName="sibTrans" presStyleCnt="0"/>
      <dgm:spPr/>
    </dgm:pt>
    <dgm:pt modelId="{8BCBF583-4771-4396-AFCF-1D70614E1322}" type="pres">
      <dgm:prSet presAssocID="{D7885262-42E3-4E09-8B52-99E1308C245A}" presName="textNode" presStyleLbl="node1" presStyleIdx="3" presStyleCnt="5">
        <dgm:presLayoutVars>
          <dgm:bulletEnabled val="1"/>
        </dgm:presLayoutVars>
      </dgm:prSet>
      <dgm:spPr/>
    </dgm:pt>
    <dgm:pt modelId="{609F714E-8CA9-489D-BAB5-12C0D5BA47A7}" type="pres">
      <dgm:prSet presAssocID="{85B1D554-BFC7-42C6-A7F4-93FF2FF1774E}" presName="sibTrans" presStyleCnt="0"/>
      <dgm:spPr/>
    </dgm:pt>
    <dgm:pt modelId="{99BA9951-648B-4A60-96C3-B033E7522B1F}" type="pres">
      <dgm:prSet presAssocID="{CBF31889-C96B-4388-942B-B35894E677BD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31018010-44F0-4EB9-8EEA-37165AD1CD12}" type="presOf" srcId="{CB0E5343-2C23-406B-B090-927266277050}" destId="{F69FCBDE-4232-4D43-9C55-A38CBA305587}" srcOrd="0" destOrd="0" presId="urn:microsoft.com/office/officeart/2005/8/layout/hProcess9"/>
    <dgm:cxn modelId="{77EA3840-53D8-44EF-94BA-189EDA112CCF}" type="presOf" srcId="{7319239B-64A6-468C-845E-0DB4A62C6F80}" destId="{A72A646F-8831-4CFE-B807-34357AA4A380}" srcOrd="0" destOrd="0" presId="urn:microsoft.com/office/officeart/2005/8/layout/hProcess9"/>
    <dgm:cxn modelId="{99CA3A61-7DBB-40B6-9223-F58306C726C3}" srcId="{7319239B-64A6-468C-845E-0DB4A62C6F80}" destId="{CBF31889-C96B-4388-942B-B35894E677BD}" srcOrd="4" destOrd="0" parTransId="{1F7C324D-D303-4156-88D6-A477C1D58B91}" sibTransId="{40812EEC-647C-4E6C-AFBC-32108F3EAF12}"/>
    <dgm:cxn modelId="{2BDE9B41-FD31-48BD-9EE7-BAABDB232AAB}" srcId="{7319239B-64A6-468C-845E-0DB4A62C6F80}" destId="{CB0E5343-2C23-406B-B090-927266277050}" srcOrd="1" destOrd="0" parTransId="{66ACEC57-D1DB-47E6-835B-9ECC06CF7330}" sibTransId="{D741B668-BC27-4538-A0AC-8F751734F8EF}"/>
    <dgm:cxn modelId="{24A80045-A60C-4425-B688-FF4CD921093D}" srcId="{7319239B-64A6-468C-845E-0DB4A62C6F80}" destId="{C835BE96-BC42-4444-B8DC-5F9ED410BA4A}" srcOrd="2" destOrd="0" parTransId="{BCE0DECC-AF50-44D9-BCDC-40649EF019D4}" sibTransId="{80333065-54A3-4078-BE52-3B5E2860AD9E}"/>
    <dgm:cxn modelId="{8FFEE249-19A3-4D9B-88B3-A8A7BD4CEA76}" type="presOf" srcId="{CBF31889-C96B-4388-942B-B35894E677BD}" destId="{99BA9951-648B-4A60-96C3-B033E7522B1F}" srcOrd="0" destOrd="0" presId="urn:microsoft.com/office/officeart/2005/8/layout/hProcess9"/>
    <dgm:cxn modelId="{2AB02B7A-4A94-4AF8-B2B3-5F29B393AA3D}" srcId="{7319239B-64A6-468C-845E-0DB4A62C6F80}" destId="{D7885262-42E3-4E09-8B52-99E1308C245A}" srcOrd="3" destOrd="0" parTransId="{E6FA4F6C-CA95-4CAF-A390-F9E5E7669FFC}" sibTransId="{85B1D554-BFC7-42C6-A7F4-93FF2FF1774E}"/>
    <dgm:cxn modelId="{C81B8F96-0901-4843-9727-624F88C59049}" type="presOf" srcId="{D7885262-42E3-4E09-8B52-99E1308C245A}" destId="{8BCBF583-4771-4396-AFCF-1D70614E1322}" srcOrd="0" destOrd="0" presId="urn:microsoft.com/office/officeart/2005/8/layout/hProcess9"/>
    <dgm:cxn modelId="{224B929A-472F-4BC0-9B0F-ACFF634DEB38}" srcId="{7319239B-64A6-468C-845E-0DB4A62C6F80}" destId="{76206AD2-9131-4712-9109-8857C31E9A54}" srcOrd="0" destOrd="0" parTransId="{DCEEAABB-0459-4EC4-9293-31E64C62FCE9}" sibTransId="{E02447E5-36A3-4708-ADED-71B70FC3393F}"/>
    <dgm:cxn modelId="{B308A1C7-3BD9-47A3-9BBE-0B43602965E0}" type="presOf" srcId="{76206AD2-9131-4712-9109-8857C31E9A54}" destId="{2812EF17-EB4C-49E4-9869-8FB327C6C16F}" srcOrd="0" destOrd="0" presId="urn:microsoft.com/office/officeart/2005/8/layout/hProcess9"/>
    <dgm:cxn modelId="{E02835CD-D943-40B1-B47C-2DF3FA5F9ACD}" type="presOf" srcId="{C835BE96-BC42-4444-B8DC-5F9ED410BA4A}" destId="{83A05DAA-14CC-46BC-B525-334B4D680766}" srcOrd="0" destOrd="0" presId="urn:microsoft.com/office/officeart/2005/8/layout/hProcess9"/>
    <dgm:cxn modelId="{244E2C10-0817-4148-846A-0DED7E04E2C2}" type="presParOf" srcId="{A72A646F-8831-4CFE-B807-34357AA4A380}" destId="{C7513CDD-8C65-4012-99B6-D233FEB6DCCE}" srcOrd="0" destOrd="0" presId="urn:microsoft.com/office/officeart/2005/8/layout/hProcess9"/>
    <dgm:cxn modelId="{EFE77F26-8FD9-4CEC-943B-E3E7600FBC1F}" type="presParOf" srcId="{A72A646F-8831-4CFE-B807-34357AA4A380}" destId="{3C9D6F42-5C06-4F03-8792-9EC333510720}" srcOrd="1" destOrd="0" presId="urn:microsoft.com/office/officeart/2005/8/layout/hProcess9"/>
    <dgm:cxn modelId="{ACB172D8-B4B8-431F-BE72-DE98E6E87E88}" type="presParOf" srcId="{3C9D6F42-5C06-4F03-8792-9EC333510720}" destId="{2812EF17-EB4C-49E4-9869-8FB327C6C16F}" srcOrd="0" destOrd="0" presId="urn:microsoft.com/office/officeart/2005/8/layout/hProcess9"/>
    <dgm:cxn modelId="{BC6AC169-0D0C-4507-A9E9-6152D3AE1F9A}" type="presParOf" srcId="{3C9D6F42-5C06-4F03-8792-9EC333510720}" destId="{FF89FE4F-55D4-4733-ADEC-EE76F98C974C}" srcOrd="1" destOrd="0" presId="urn:microsoft.com/office/officeart/2005/8/layout/hProcess9"/>
    <dgm:cxn modelId="{D2BCEAB6-B606-453F-AC2A-4B832B9B602B}" type="presParOf" srcId="{3C9D6F42-5C06-4F03-8792-9EC333510720}" destId="{F69FCBDE-4232-4D43-9C55-A38CBA305587}" srcOrd="2" destOrd="0" presId="urn:microsoft.com/office/officeart/2005/8/layout/hProcess9"/>
    <dgm:cxn modelId="{2D100932-F85B-4BB3-A826-767616CDEB27}" type="presParOf" srcId="{3C9D6F42-5C06-4F03-8792-9EC333510720}" destId="{8BD7A121-ECF6-4145-80A5-9FE230C89F0B}" srcOrd="3" destOrd="0" presId="urn:microsoft.com/office/officeart/2005/8/layout/hProcess9"/>
    <dgm:cxn modelId="{B988B5E7-D7BE-4958-AAAB-D404C9E7E2F8}" type="presParOf" srcId="{3C9D6F42-5C06-4F03-8792-9EC333510720}" destId="{83A05DAA-14CC-46BC-B525-334B4D680766}" srcOrd="4" destOrd="0" presId="urn:microsoft.com/office/officeart/2005/8/layout/hProcess9"/>
    <dgm:cxn modelId="{33C05C34-1BA0-4DB3-8FE5-744B8F5BE2A5}" type="presParOf" srcId="{3C9D6F42-5C06-4F03-8792-9EC333510720}" destId="{6E9E496D-3379-4377-8384-5F223389F034}" srcOrd="5" destOrd="0" presId="urn:microsoft.com/office/officeart/2005/8/layout/hProcess9"/>
    <dgm:cxn modelId="{C19A1C06-6285-42BD-ADC6-4AE02AC48424}" type="presParOf" srcId="{3C9D6F42-5C06-4F03-8792-9EC333510720}" destId="{8BCBF583-4771-4396-AFCF-1D70614E1322}" srcOrd="6" destOrd="0" presId="urn:microsoft.com/office/officeart/2005/8/layout/hProcess9"/>
    <dgm:cxn modelId="{A9B0B691-36BD-426F-945B-D507D8BEB798}" type="presParOf" srcId="{3C9D6F42-5C06-4F03-8792-9EC333510720}" destId="{609F714E-8CA9-489D-BAB5-12C0D5BA47A7}" srcOrd="7" destOrd="0" presId="urn:microsoft.com/office/officeart/2005/8/layout/hProcess9"/>
    <dgm:cxn modelId="{11DB8EF2-013A-467F-8C2E-ED65ACBC4742}" type="presParOf" srcId="{3C9D6F42-5C06-4F03-8792-9EC333510720}" destId="{99BA9951-648B-4A60-96C3-B033E7522B1F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74AA0-3276-4E8D-BE7A-70C479FC49D7}">
      <dsp:nvSpPr>
        <dsp:cNvPr id="0" name=""/>
        <dsp:cNvSpPr/>
      </dsp:nvSpPr>
      <dsp:spPr>
        <a:xfrm rot="5400000">
          <a:off x="690874" y="1564284"/>
          <a:ext cx="1512605" cy="251694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A68C0-AD12-4780-917B-CF0448B55B20}">
      <dsp:nvSpPr>
        <dsp:cNvPr id="0" name=""/>
        <dsp:cNvSpPr/>
      </dsp:nvSpPr>
      <dsp:spPr>
        <a:xfrm>
          <a:off x="438383" y="2316307"/>
          <a:ext cx="2272308" cy="1991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 dirty="0"/>
        </a:p>
      </dsp:txBody>
      <dsp:txXfrm>
        <a:off x="438383" y="2316307"/>
        <a:ext cx="2272308" cy="1991811"/>
      </dsp:txXfrm>
    </dsp:sp>
    <dsp:sp modelId="{4EE6EB9F-4139-4D07-A41F-9248AC152F09}">
      <dsp:nvSpPr>
        <dsp:cNvPr id="0" name=""/>
        <dsp:cNvSpPr/>
      </dsp:nvSpPr>
      <dsp:spPr>
        <a:xfrm>
          <a:off x="2281954" y="1378984"/>
          <a:ext cx="428737" cy="428737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8805F-22BC-4655-8C62-7F235F2D7E2E}">
      <dsp:nvSpPr>
        <dsp:cNvPr id="0" name=""/>
        <dsp:cNvSpPr/>
      </dsp:nvSpPr>
      <dsp:spPr>
        <a:xfrm rot="5400000">
          <a:off x="3504438" y="872186"/>
          <a:ext cx="1512605" cy="251694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E5BE6C-05E5-4E36-BB2A-EC1D4D8198DD}">
      <dsp:nvSpPr>
        <dsp:cNvPr id="0" name=""/>
        <dsp:cNvSpPr/>
      </dsp:nvSpPr>
      <dsp:spPr>
        <a:xfrm>
          <a:off x="3220133" y="1627961"/>
          <a:ext cx="2272308" cy="1991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sv-SE" sz="1400" kern="1200" dirty="0"/>
        </a:p>
      </dsp:txBody>
      <dsp:txXfrm>
        <a:off x="3220133" y="1627961"/>
        <a:ext cx="2272308" cy="1991811"/>
      </dsp:txXfrm>
    </dsp:sp>
    <dsp:sp modelId="{D503895F-B8E6-4407-A35A-E673BBD46D9B}">
      <dsp:nvSpPr>
        <dsp:cNvPr id="0" name=""/>
        <dsp:cNvSpPr/>
      </dsp:nvSpPr>
      <dsp:spPr>
        <a:xfrm>
          <a:off x="5063704" y="690637"/>
          <a:ext cx="428737" cy="428737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6AA6CB-4565-43C0-9B27-2A3B39A7E8AE}">
      <dsp:nvSpPr>
        <dsp:cNvPr id="0" name=""/>
        <dsp:cNvSpPr/>
      </dsp:nvSpPr>
      <dsp:spPr>
        <a:xfrm rot="5400000">
          <a:off x="6314352" y="239821"/>
          <a:ext cx="1512605" cy="251694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8E2208-8021-4634-A567-4A63089E0296}">
      <dsp:nvSpPr>
        <dsp:cNvPr id="0" name=""/>
        <dsp:cNvSpPr/>
      </dsp:nvSpPr>
      <dsp:spPr>
        <a:xfrm>
          <a:off x="6001882" y="939614"/>
          <a:ext cx="2272308" cy="1991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sv-SE" sz="1400" kern="1200" dirty="0"/>
        </a:p>
      </dsp:txBody>
      <dsp:txXfrm>
        <a:off x="6001882" y="939614"/>
        <a:ext cx="2272308" cy="1991811"/>
      </dsp:txXfrm>
    </dsp:sp>
    <dsp:sp modelId="{55BF654F-60D0-4885-8CED-C9EAFB7A0A24}">
      <dsp:nvSpPr>
        <dsp:cNvPr id="0" name=""/>
        <dsp:cNvSpPr/>
      </dsp:nvSpPr>
      <dsp:spPr>
        <a:xfrm>
          <a:off x="7845454" y="2291"/>
          <a:ext cx="428737" cy="428737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A9160-6CA7-4B73-9667-6465939FD431}">
      <dsp:nvSpPr>
        <dsp:cNvPr id="0" name=""/>
        <dsp:cNvSpPr/>
      </dsp:nvSpPr>
      <dsp:spPr>
        <a:xfrm rot="5400000">
          <a:off x="9036224" y="-460974"/>
          <a:ext cx="1512605" cy="251694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F1029-D074-40A5-AD5D-32A9364DFCB2}">
      <dsp:nvSpPr>
        <dsp:cNvPr id="0" name=""/>
        <dsp:cNvSpPr/>
      </dsp:nvSpPr>
      <dsp:spPr>
        <a:xfrm>
          <a:off x="8783632" y="251267"/>
          <a:ext cx="2272308" cy="1991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6500" kern="1200" dirty="0"/>
        </a:p>
      </dsp:txBody>
      <dsp:txXfrm>
        <a:off x="8783632" y="251267"/>
        <a:ext cx="2272308" cy="19918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13CDD-8C65-4012-99B6-D233FEB6DCCE}">
      <dsp:nvSpPr>
        <dsp:cNvPr id="0" name=""/>
        <dsp:cNvSpPr/>
      </dsp:nvSpPr>
      <dsp:spPr>
        <a:xfrm>
          <a:off x="2" y="0"/>
          <a:ext cx="9610720" cy="37385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2EF17-EB4C-49E4-9869-8FB327C6C16F}">
      <dsp:nvSpPr>
        <dsp:cNvPr id="0" name=""/>
        <dsp:cNvSpPr/>
      </dsp:nvSpPr>
      <dsp:spPr>
        <a:xfrm>
          <a:off x="325" y="1062185"/>
          <a:ext cx="2035709" cy="1495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0" kern="1200" dirty="0"/>
            <a:t>Rusta individer</a:t>
          </a:r>
        </a:p>
      </dsp:txBody>
      <dsp:txXfrm>
        <a:off x="73326" y="1135186"/>
        <a:ext cx="1889707" cy="1349423"/>
      </dsp:txXfrm>
    </dsp:sp>
    <dsp:sp modelId="{F69FCBDE-4232-4D43-9C55-A38CBA305587}">
      <dsp:nvSpPr>
        <dsp:cNvPr id="0" name=""/>
        <dsp:cNvSpPr/>
      </dsp:nvSpPr>
      <dsp:spPr>
        <a:xfrm>
          <a:off x="2363444" y="1085947"/>
          <a:ext cx="2035709" cy="1495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sv-SE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sv-SE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sv-SE" sz="2000" b="1" kern="1200" dirty="0"/>
            <a:t>Anst. Stöd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sv-SE" sz="2000" b="0" kern="1200" dirty="0"/>
            <a:t>Nystartsjobb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Extra tjänster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 err="1"/>
            <a:t>Lönebidag</a:t>
          </a:r>
          <a:r>
            <a:rPr lang="sv-SE" sz="2000" kern="1200" dirty="0"/>
            <a:t> m.m.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400" kern="1200" dirty="0"/>
        </a:p>
      </dsp:txBody>
      <dsp:txXfrm>
        <a:off x="2436445" y="1158948"/>
        <a:ext cx="1889707" cy="1349423"/>
      </dsp:txXfrm>
    </dsp:sp>
    <dsp:sp modelId="{83A05DAA-14CC-46BC-B525-334B4D680766}">
      <dsp:nvSpPr>
        <dsp:cNvPr id="0" name=""/>
        <dsp:cNvSpPr/>
      </dsp:nvSpPr>
      <dsp:spPr>
        <a:xfrm>
          <a:off x="4750313" y="1121568"/>
          <a:ext cx="2485092" cy="1495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Arbetsmarknads-politisk anställning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BEA</a:t>
          </a:r>
        </a:p>
      </dsp:txBody>
      <dsp:txXfrm>
        <a:off x="4823314" y="1194569"/>
        <a:ext cx="2339090" cy="1349423"/>
      </dsp:txXfrm>
    </dsp:sp>
    <dsp:sp modelId="{8BCBF583-4771-4396-AFCF-1D70614E1322}">
      <dsp:nvSpPr>
        <dsp:cNvPr id="0" name=""/>
        <dsp:cNvSpPr/>
      </dsp:nvSpPr>
      <dsp:spPr>
        <a:xfrm>
          <a:off x="7574690" y="1121568"/>
          <a:ext cx="2035709" cy="1495425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Ca 5-10 % reguljära jobb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 err="1"/>
            <a:t>Visstidsanst</a:t>
          </a:r>
          <a:r>
            <a:rPr lang="sv-SE" sz="2000" kern="1200" dirty="0"/>
            <a:t>.</a:t>
          </a:r>
        </a:p>
      </dsp:txBody>
      <dsp:txXfrm>
        <a:off x="7647691" y="1194569"/>
        <a:ext cx="1889707" cy="1349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13CDD-8C65-4012-99B6-D233FEB6DCCE}">
      <dsp:nvSpPr>
        <dsp:cNvPr id="0" name=""/>
        <dsp:cNvSpPr/>
      </dsp:nvSpPr>
      <dsp:spPr>
        <a:xfrm>
          <a:off x="2" y="0"/>
          <a:ext cx="9610720" cy="37385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2EF17-EB4C-49E4-9869-8FB327C6C16F}">
      <dsp:nvSpPr>
        <dsp:cNvPr id="0" name=""/>
        <dsp:cNvSpPr/>
      </dsp:nvSpPr>
      <dsp:spPr>
        <a:xfrm>
          <a:off x="4558" y="1121568"/>
          <a:ext cx="1840263" cy="1495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Förankra</a:t>
          </a:r>
        </a:p>
      </dsp:txBody>
      <dsp:txXfrm>
        <a:off x="77559" y="1194569"/>
        <a:ext cx="1694261" cy="1349423"/>
      </dsp:txXfrm>
    </dsp:sp>
    <dsp:sp modelId="{F69FCBDE-4232-4D43-9C55-A38CBA305587}">
      <dsp:nvSpPr>
        <dsp:cNvPr id="0" name=""/>
        <dsp:cNvSpPr/>
      </dsp:nvSpPr>
      <dsp:spPr>
        <a:xfrm>
          <a:off x="1944894" y="1121568"/>
          <a:ext cx="1840263" cy="1495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 err="1"/>
            <a:t>Arbetsdela</a:t>
          </a:r>
          <a:endParaRPr lang="sv-SE" sz="2000" kern="1200" dirty="0"/>
        </a:p>
      </dsp:txBody>
      <dsp:txXfrm>
        <a:off x="2017895" y="1194569"/>
        <a:ext cx="1694261" cy="1349423"/>
      </dsp:txXfrm>
    </dsp:sp>
    <dsp:sp modelId="{83A05DAA-14CC-46BC-B525-334B4D680766}">
      <dsp:nvSpPr>
        <dsp:cNvPr id="0" name=""/>
        <dsp:cNvSpPr/>
      </dsp:nvSpPr>
      <dsp:spPr>
        <a:xfrm>
          <a:off x="3885230" y="1121568"/>
          <a:ext cx="1840263" cy="1495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Utforma tjänster</a:t>
          </a:r>
        </a:p>
      </dsp:txBody>
      <dsp:txXfrm>
        <a:off x="3958231" y="1194569"/>
        <a:ext cx="1694261" cy="1349423"/>
      </dsp:txXfrm>
    </dsp:sp>
    <dsp:sp modelId="{8BCBF583-4771-4396-AFCF-1D70614E1322}">
      <dsp:nvSpPr>
        <dsp:cNvPr id="0" name=""/>
        <dsp:cNvSpPr/>
      </dsp:nvSpPr>
      <dsp:spPr>
        <a:xfrm>
          <a:off x="5825566" y="1121568"/>
          <a:ext cx="1840263" cy="1495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Rekrytera</a:t>
          </a:r>
        </a:p>
      </dsp:txBody>
      <dsp:txXfrm>
        <a:off x="5898567" y="1194569"/>
        <a:ext cx="1694261" cy="1349423"/>
      </dsp:txXfrm>
    </dsp:sp>
    <dsp:sp modelId="{99BA9951-648B-4A60-96C3-B033E7522B1F}">
      <dsp:nvSpPr>
        <dsp:cNvPr id="0" name=""/>
        <dsp:cNvSpPr/>
      </dsp:nvSpPr>
      <dsp:spPr>
        <a:xfrm>
          <a:off x="7765902" y="1121568"/>
          <a:ext cx="1840263" cy="1495425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/>
            <a:t>40-50 % reguljära jobb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 err="1"/>
            <a:t>Visstidsanst</a:t>
          </a:r>
          <a:r>
            <a:rPr lang="sv-SE" sz="2000" kern="1200" dirty="0"/>
            <a:t>.</a:t>
          </a:r>
        </a:p>
      </dsp:txBody>
      <dsp:txXfrm>
        <a:off x="7838903" y="1194569"/>
        <a:ext cx="1694261" cy="1349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B2BE1-1228-44E4-BD05-7599A907A022}" type="datetimeFigureOut">
              <a:rPr lang="sv-SE" smtClean="0"/>
              <a:t>2021-04-08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8857F-CCB3-42AF-991A-7617E494D2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6916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857F-CCB3-42AF-991A-7617E494D2D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737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70480" indent="-296338">
              <a:defRPr sz="2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85355" indent="-237071">
              <a:defRPr sz="2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59497" indent="-237071">
              <a:defRPr sz="2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33639" indent="-237071">
              <a:defRPr sz="2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07780" indent="-237071" eaLnBrk="0" fontAlgn="base" hangingPunct="0">
              <a:spcBef>
                <a:spcPct val="2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81922" indent="-237071" eaLnBrk="0" fontAlgn="base" hangingPunct="0">
              <a:spcBef>
                <a:spcPct val="2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556064" indent="-237071" eaLnBrk="0" fontAlgn="base" hangingPunct="0">
              <a:spcBef>
                <a:spcPct val="2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030206" indent="-237071" eaLnBrk="0" fontAlgn="base" hangingPunct="0">
              <a:spcBef>
                <a:spcPct val="2000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49D74-67DA-44A9-B515-8CFEE078C5E7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95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970E8-606E-544E-9196-A0321FFF4315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978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6B622-24F4-4086-9FBE-31AD7711E5B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048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246B2-8DA9-434C-B6FD-F8DEA6040EC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953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8857F-CCB3-42AF-991A-7617E494D2D1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147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2557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5484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27468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73405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33405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70237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83589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tan logga: FärgadPlatta - Hall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06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8961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8180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2416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2858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1928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7387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1000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0887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 med 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499"/>
            <a:ext cx="12192599" cy="6859498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0 h 6858000"/>
              <a:gd name="connsiteX0" fmla="*/ 0 w 12201525"/>
              <a:gd name="connsiteY0" fmla="*/ 0 h 6858000"/>
              <a:gd name="connsiteX1" fmla="*/ 12191999 w 12201525"/>
              <a:gd name="connsiteY1" fmla="*/ 0 h 6858000"/>
              <a:gd name="connsiteX2" fmla="*/ 12201525 w 12201525"/>
              <a:gd name="connsiteY2" fmla="*/ 3552825 h 6858000"/>
              <a:gd name="connsiteX3" fmla="*/ 12191999 w 12201525"/>
              <a:gd name="connsiteY3" fmla="*/ 6858000 h 6858000"/>
              <a:gd name="connsiteX4" fmla="*/ 0 w 12201525"/>
              <a:gd name="connsiteY4" fmla="*/ 6858000 h 6858000"/>
              <a:gd name="connsiteX5" fmla="*/ 0 w 12201525"/>
              <a:gd name="connsiteY5" fmla="*/ 0 h 6858000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15502 h 6873502"/>
              <a:gd name="connsiteX1" fmla="*/ 9098615 w 12201525"/>
              <a:gd name="connsiteY1" fmla="*/ 0 h 6873502"/>
              <a:gd name="connsiteX2" fmla="*/ 12201525 w 12201525"/>
              <a:gd name="connsiteY2" fmla="*/ 3568327 h 6873502"/>
              <a:gd name="connsiteX3" fmla="*/ 12191999 w 12201525"/>
              <a:gd name="connsiteY3" fmla="*/ 6873502 h 6873502"/>
              <a:gd name="connsiteX4" fmla="*/ 0 w 12201525"/>
              <a:gd name="connsiteY4" fmla="*/ 6873502 h 6873502"/>
              <a:gd name="connsiteX5" fmla="*/ 0 w 12201525"/>
              <a:gd name="connsiteY5" fmla="*/ 15502 h 6873502"/>
              <a:gd name="connsiteX0" fmla="*/ 0 w 12201525"/>
              <a:gd name="connsiteY0" fmla="*/ 15502 h 6873502"/>
              <a:gd name="connsiteX1" fmla="*/ 9098615 w 12201525"/>
              <a:gd name="connsiteY1" fmla="*/ 0 h 6873502"/>
              <a:gd name="connsiteX2" fmla="*/ 12201525 w 12201525"/>
              <a:gd name="connsiteY2" fmla="*/ 3568327 h 6873502"/>
              <a:gd name="connsiteX3" fmla="*/ 12191999 w 12201525"/>
              <a:gd name="connsiteY3" fmla="*/ 6873502 h 6873502"/>
              <a:gd name="connsiteX4" fmla="*/ 0 w 12201525"/>
              <a:gd name="connsiteY4" fmla="*/ 6873502 h 6873502"/>
              <a:gd name="connsiteX5" fmla="*/ 0 w 12201525"/>
              <a:gd name="connsiteY5" fmla="*/ 15502 h 6873502"/>
              <a:gd name="connsiteX0" fmla="*/ 0 w 12201525"/>
              <a:gd name="connsiteY0" fmla="*/ 15502 h 6873502"/>
              <a:gd name="connsiteX1" fmla="*/ 9098615 w 12201525"/>
              <a:gd name="connsiteY1" fmla="*/ 0 h 6873502"/>
              <a:gd name="connsiteX2" fmla="*/ 12201525 w 12201525"/>
              <a:gd name="connsiteY2" fmla="*/ 3568327 h 6873502"/>
              <a:gd name="connsiteX3" fmla="*/ 12191999 w 12201525"/>
              <a:gd name="connsiteY3" fmla="*/ 6873502 h 6873502"/>
              <a:gd name="connsiteX4" fmla="*/ 0 w 12201525"/>
              <a:gd name="connsiteY4" fmla="*/ 6873502 h 6873502"/>
              <a:gd name="connsiteX5" fmla="*/ 0 w 12201525"/>
              <a:gd name="connsiteY5" fmla="*/ 15502 h 6873502"/>
              <a:gd name="connsiteX0" fmla="*/ 0 w 12201525"/>
              <a:gd name="connsiteY0" fmla="*/ 15502 h 6873502"/>
              <a:gd name="connsiteX1" fmla="*/ 9098615 w 12201525"/>
              <a:gd name="connsiteY1" fmla="*/ 0 h 6873502"/>
              <a:gd name="connsiteX2" fmla="*/ 12201525 w 12201525"/>
              <a:gd name="connsiteY2" fmla="*/ 3568327 h 6873502"/>
              <a:gd name="connsiteX3" fmla="*/ 12191999 w 12201525"/>
              <a:gd name="connsiteY3" fmla="*/ 6873502 h 6873502"/>
              <a:gd name="connsiteX4" fmla="*/ 0 w 12201525"/>
              <a:gd name="connsiteY4" fmla="*/ 6873502 h 6873502"/>
              <a:gd name="connsiteX5" fmla="*/ 0 w 12201525"/>
              <a:gd name="connsiteY5" fmla="*/ 15502 h 6873502"/>
              <a:gd name="connsiteX0" fmla="*/ 0 w 12201525"/>
              <a:gd name="connsiteY0" fmla="*/ 6876 h 6864876"/>
              <a:gd name="connsiteX1" fmla="*/ 9098615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098615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33121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33121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33121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27742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33121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1498 h 6859498"/>
              <a:gd name="connsiteX1" fmla="*/ 9133121 w 12201525"/>
              <a:gd name="connsiteY1" fmla="*/ 0 h 6859498"/>
              <a:gd name="connsiteX2" fmla="*/ 12201525 w 12201525"/>
              <a:gd name="connsiteY2" fmla="*/ 3554323 h 6859498"/>
              <a:gd name="connsiteX3" fmla="*/ 12191999 w 12201525"/>
              <a:gd name="connsiteY3" fmla="*/ 6859498 h 6859498"/>
              <a:gd name="connsiteX4" fmla="*/ 0 w 12201525"/>
              <a:gd name="connsiteY4" fmla="*/ 6859498 h 6859498"/>
              <a:gd name="connsiteX5" fmla="*/ 0 w 12201525"/>
              <a:gd name="connsiteY5" fmla="*/ 1498 h 6859498"/>
              <a:gd name="connsiteX0" fmla="*/ 0 w 12196930"/>
              <a:gd name="connsiteY0" fmla="*/ 1498 h 6859498"/>
              <a:gd name="connsiteX1" fmla="*/ 9133121 w 12196930"/>
              <a:gd name="connsiteY1" fmla="*/ 0 h 6859498"/>
              <a:gd name="connsiteX2" fmla="*/ 12196930 w 12196930"/>
              <a:gd name="connsiteY2" fmla="*/ 3549728 h 6859498"/>
              <a:gd name="connsiteX3" fmla="*/ 12191999 w 12196930"/>
              <a:gd name="connsiteY3" fmla="*/ 6859498 h 6859498"/>
              <a:gd name="connsiteX4" fmla="*/ 0 w 12196930"/>
              <a:gd name="connsiteY4" fmla="*/ 6859498 h 6859498"/>
              <a:gd name="connsiteX5" fmla="*/ 0 w 12196930"/>
              <a:gd name="connsiteY5" fmla="*/ 1498 h 6859498"/>
              <a:gd name="connsiteX0" fmla="*/ 0 w 12192599"/>
              <a:gd name="connsiteY0" fmla="*/ 1498 h 6859498"/>
              <a:gd name="connsiteX1" fmla="*/ 9133121 w 12192599"/>
              <a:gd name="connsiteY1" fmla="*/ 0 h 6859498"/>
              <a:gd name="connsiteX2" fmla="*/ 12187740 w 12192599"/>
              <a:gd name="connsiteY2" fmla="*/ 3549728 h 6859498"/>
              <a:gd name="connsiteX3" fmla="*/ 12191999 w 12192599"/>
              <a:gd name="connsiteY3" fmla="*/ 6859498 h 6859498"/>
              <a:gd name="connsiteX4" fmla="*/ 0 w 12192599"/>
              <a:gd name="connsiteY4" fmla="*/ 6859498 h 6859498"/>
              <a:gd name="connsiteX5" fmla="*/ 0 w 12192599"/>
              <a:gd name="connsiteY5" fmla="*/ 1498 h 685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599" h="6859498">
                <a:moveTo>
                  <a:pt x="0" y="1498"/>
                </a:moveTo>
                <a:lnTo>
                  <a:pt x="9133121" y="0"/>
                </a:lnTo>
                <a:cubicBezTo>
                  <a:pt x="10941201" y="1093691"/>
                  <a:pt x="11816297" y="2559984"/>
                  <a:pt x="12187740" y="3549728"/>
                </a:cubicBezTo>
                <a:cubicBezTo>
                  <a:pt x="12184565" y="4651453"/>
                  <a:pt x="12195174" y="5757773"/>
                  <a:pt x="12191999" y="6859498"/>
                </a:cubicBezTo>
                <a:lnTo>
                  <a:pt x="0" y="6859498"/>
                </a:lnTo>
                <a:lnTo>
                  <a:pt x="0" y="1498"/>
                </a:lnTo>
                <a:close/>
              </a:path>
            </a:pathLst>
          </a:custGeom>
        </p:spPr>
        <p:txBody>
          <a:bodyPr/>
          <a:lstStyle>
            <a:lvl1pPr marL="30163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1889550"/>
            <a:ext cx="9608400" cy="131085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C07B919C-66BA-4EE9-B4B5-5D94DE20BC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71" y="388536"/>
            <a:ext cx="1175965" cy="4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58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6837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 avsnit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1889550"/>
            <a:ext cx="9608400" cy="131085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91DB7D1E-37AF-4FA0-8FD2-F23EC80E0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71" y="388536"/>
            <a:ext cx="1175965" cy="4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87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öt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E0CF1DFE-83CD-4DBA-9864-1BB764A14C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71" y="388536"/>
            <a:ext cx="1175965" cy="4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45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åt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66BA1DF9-F254-47E8-AD5B-F1789C944E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71" y="388536"/>
            <a:ext cx="1175965" cy="4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96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3563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5123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ida - Plomm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4365625"/>
            <a:ext cx="6121400" cy="14021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b="0" dirty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Detta är en rubrik som kan vara på två rader</a:t>
            </a:r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5932488"/>
            <a:ext cx="6121400" cy="3413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spc="40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latin typeface="Source Sans Pro Semibold" panose="020B0603030403020204" pitchFamily="34" charset="0"/>
              </a:defRPr>
            </a:lvl2pPr>
            <a:lvl3pPr marL="914400" indent="0">
              <a:buNone/>
              <a:defRPr>
                <a:latin typeface="Source Sans Pro Semibold" panose="020B0603030403020204" pitchFamily="34" charset="0"/>
              </a:defRPr>
            </a:lvl3pPr>
            <a:lvl4pPr marL="1371600" indent="0">
              <a:buNone/>
              <a:defRPr>
                <a:latin typeface="Source Sans Pro Semibold" panose="020B0603030403020204" pitchFamily="34" charset="0"/>
              </a:defRPr>
            </a:lvl4pPr>
            <a:lvl5pPr marL="1828800" indent="0">
              <a:buNone/>
              <a:defRPr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sv-SE" dirty="0"/>
              <a:t>VERKSAMHET 2016-04-01</a:t>
            </a:r>
          </a:p>
        </p:txBody>
      </p:sp>
    </p:spTree>
    <p:extLst>
      <p:ext uri="{BB962C8B-B14F-4D97-AF65-F5344CB8AC3E}">
        <p14:creationId xmlns:p14="http://schemas.microsoft.com/office/powerpoint/2010/main" val="1786799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 - Plomm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2492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4" cy="1094400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925242"/>
            <a:ext cx="9162267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4681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ga: Bildsida -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1"/>
            <a:ext cx="12192000" cy="17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941" y="334800"/>
            <a:ext cx="965848" cy="1114588"/>
          </a:xfrm>
          <a:prstGeom prst="rect">
            <a:avLst/>
          </a:prstGeom>
        </p:spPr>
      </p:pic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64000"/>
            <a:ext cx="12192000" cy="5094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bild. Tänk på att välja bilder som förmedlar en känsla. Det gör att mottagaren lättare kommer ihåg ditt budskap!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334963" y="620713"/>
            <a:ext cx="9414679" cy="105923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8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En kort budskap till bilden</a:t>
            </a:r>
          </a:p>
        </p:txBody>
      </p:sp>
    </p:spTree>
    <p:extLst>
      <p:ext uri="{BB962C8B-B14F-4D97-AF65-F5344CB8AC3E}">
        <p14:creationId xmlns:p14="http://schemas.microsoft.com/office/powerpoint/2010/main" val="3628246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10">
          <p15:clr>
            <a:srgbClr val="FBAE40"/>
          </p15:clr>
        </p15:guide>
        <p15:guide id="3" orient="horz" pos="913">
          <p15:clr>
            <a:srgbClr val="FBAE40"/>
          </p15:clr>
        </p15:guide>
        <p15:guide id="4" pos="211">
          <p15:clr>
            <a:srgbClr val="FBAE40"/>
          </p15:clr>
        </p15:guide>
        <p15:guide id="5" pos="746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sida- Plomm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87376" y="1811650"/>
            <a:ext cx="7956549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7937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&amp; punktlista - Plomm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80125" cy="6858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6708774" y="2492375"/>
            <a:ext cx="4865547" cy="76182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20000"/>
              </a:lnSpc>
              <a:defRPr sz="3600" baseline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/>
          </p:nvPr>
        </p:nvSpPr>
        <p:spPr>
          <a:xfrm>
            <a:off x="6708773" y="3331029"/>
            <a:ext cx="4865549" cy="2926897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000" b="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577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69153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ga: Titelsida - Li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4365625"/>
            <a:ext cx="8580688" cy="14021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b="0" baseline="0" dirty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 till förstasidan (max 2 rader)</a:t>
            </a:r>
            <a:br>
              <a:rPr lang="sv-SE" dirty="0"/>
            </a:br>
            <a:r>
              <a:rPr lang="sv-SE" dirty="0"/>
              <a:t>Här ska alltid loggan vara med.</a:t>
            </a:r>
          </a:p>
        </p:txBody>
      </p:sp>
      <p:sp>
        <p:nvSpPr>
          <p:cNvPr id="7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5932488"/>
            <a:ext cx="8580688" cy="3048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spc="40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latin typeface="Source Sans Pro Semibold" panose="020B0603030403020204" pitchFamily="34" charset="0"/>
              </a:defRPr>
            </a:lvl2pPr>
            <a:lvl3pPr marL="914400" indent="0">
              <a:buNone/>
              <a:defRPr>
                <a:latin typeface="Source Sans Pro Semibold" panose="020B0603030403020204" pitchFamily="34" charset="0"/>
              </a:defRPr>
            </a:lvl3pPr>
            <a:lvl4pPr marL="1371600" indent="0">
              <a:buNone/>
              <a:defRPr>
                <a:latin typeface="Source Sans Pro Semibold" panose="020B0603030403020204" pitchFamily="34" charset="0"/>
              </a:defRPr>
            </a:lvl4pPr>
            <a:lvl5pPr marL="1828800" indent="0">
              <a:buNone/>
              <a:defRPr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sv-SE" dirty="0"/>
              <a:t>EVENTUELL UNDERRUBRIK </a:t>
            </a:r>
            <a:fld id="{940E1542-7246-4B13-82D8-7F1DB91D9AAB}" type="datetime1">
              <a:rPr lang="sv-SE" smtClean="0"/>
              <a:t>2016-06-14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9563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7315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4939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0595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0736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975186"/>
            <a:ext cx="5326992" cy="111240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975186"/>
            <a:ext cx="4172325" cy="526001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4916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975600"/>
            <a:ext cx="9608400" cy="1112400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1644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8754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2427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43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5239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1093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9886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1355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975186"/>
            <a:ext cx="5326992" cy="111240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975186"/>
            <a:ext cx="4172325" cy="526001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5275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975600"/>
            <a:ext cx="9608400" cy="1112400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3048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1404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5389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2208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1946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666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499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6611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975186"/>
            <a:ext cx="5326992" cy="111240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975186"/>
            <a:ext cx="4172325" cy="526001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4591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975600"/>
            <a:ext cx="9608400" cy="1112400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8622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51889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9645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- Hall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4365625"/>
            <a:ext cx="6121400" cy="14021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b="0" dirty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Detta är en rubrik som kan vara på två rader</a:t>
            </a:r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5932488"/>
            <a:ext cx="6121400" cy="3413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spc="40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latin typeface="Source Sans Pro Semibold" panose="020B0603030403020204" pitchFamily="34" charset="0"/>
              </a:defRPr>
            </a:lvl2pPr>
            <a:lvl3pPr marL="914400" indent="0">
              <a:buNone/>
              <a:defRPr>
                <a:latin typeface="Source Sans Pro Semibold" panose="020B0603030403020204" pitchFamily="34" charset="0"/>
              </a:defRPr>
            </a:lvl3pPr>
            <a:lvl4pPr marL="1371600" indent="0">
              <a:buNone/>
              <a:defRPr>
                <a:latin typeface="Source Sans Pro Semibold" panose="020B0603030403020204" pitchFamily="34" charset="0"/>
              </a:defRPr>
            </a:lvl4pPr>
            <a:lvl5pPr marL="1828800" indent="0">
              <a:buNone/>
              <a:defRPr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sv-SE" dirty="0"/>
              <a:t>VERKSAMHET 2016-04-01</a:t>
            </a:r>
          </a:p>
        </p:txBody>
      </p:sp>
    </p:spTree>
    <p:extLst>
      <p:ext uri="{BB962C8B-B14F-4D97-AF65-F5344CB8AC3E}">
        <p14:creationId xmlns:p14="http://schemas.microsoft.com/office/powerpoint/2010/main" val="3996308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- Apelsin">
    <p:bg>
      <p:bgPr>
        <a:solidFill>
          <a:srgbClr val="FF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4365625"/>
            <a:ext cx="6121400" cy="14021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b="0" dirty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Detta är en rubrik som kan vara på två rader</a:t>
            </a:r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5932488"/>
            <a:ext cx="6121400" cy="3413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spc="40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latin typeface="Source Sans Pro Semibold" panose="020B0603030403020204" pitchFamily="34" charset="0"/>
              </a:defRPr>
            </a:lvl2pPr>
            <a:lvl3pPr marL="914400" indent="0">
              <a:buNone/>
              <a:defRPr>
                <a:latin typeface="Source Sans Pro Semibold" panose="020B0603030403020204" pitchFamily="34" charset="0"/>
              </a:defRPr>
            </a:lvl3pPr>
            <a:lvl4pPr marL="1371600" indent="0">
              <a:buNone/>
              <a:defRPr>
                <a:latin typeface="Source Sans Pro Semibold" panose="020B0603030403020204" pitchFamily="34" charset="0"/>
              </a:defRPr>
            </a:lvl4pPr>
            <a:lvl5pPr marL="1828800" indent="0">
              <a:buNone/>
              <a:defRPr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sv-SE" dirty="0"/>
              <a:t>VERKSAMHET 2016-04-01</a:t>
            </a:r>
          </a:p>
        </p:txBody>
      </p:sp>
    </p:spTree>
    <p:extLst>
      <p:ext uri="{BB962C8B-B14F-4D97-AF65-F5344CB8AC3E}">
        <p14:creationId xmlns:p14="http://schemas.microsoft.com/office/powerpoint/2010/main" val="616289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- Li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4365625"/>
            <a:ext cx="6121400" cy="14021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b="0" dirty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Detta är en rubrik som kan vara på två rader</a:t>
            </a:r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5932488"/>
            <a:ext cx="6121400" cy="3413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spc="40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latin typeface="Source Sans Pro Semibold" panose="020B0603030403020204" pitchFamily="34" charset="0"/>
              </a:defRPr>
            </a:lvl2pPr>
            <a:lvl3pPr marL="914400" indent="0">
              <a:buNone/>
              <a:defRPr>
                <a:latin typeface="Source Sans Pro Semibold" panose="020B0603030403020204" pitchFamily="34" charset="0"/>
              </a:defRPr>
            </a:lvl3pPr>
            <a:lvl4pPr marL="1371600" indent="0">
              <a:buNone/>
              <a:defRPr>
                <a:latin typeface="Source Sans Pro Semibold" panose="020B0603030403020204" pitchFamily="34" charset="0"/>
              </a:defRPr>
            </a:lvl4pPr>
            <a:lvl5pPr marL="1828800" indent="0">
              <a:buNone/>
              <a:defRPr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sv-SE" dirty="0"/>
              <a:t>VERKSAMHET 2016-04-01</a:t>
            </a:r>
          </a:p>
        </p:txBody>
      </p:sp>
    </p:spTree>
    <p:extLst>
      <p:ext uri="{BB962C8B-B14F-4D97-AF65-F5344CB8AC3E}">
        <p14:creationId xmlns:p14="http://schemas.microsoft.com/office/powerpoint/2010/main" val="991725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- Plomm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4365625"/>
            <a:ext cx="6121400" cy="14021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b="0" dirty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Detta är en rubrik som kan vara på två rader</a:t>
            </a:r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5932488"/>
            <a:ext cx="6121400" cy="3413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spc="40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latin typeface="Source Sans Pro Semibold" panose="020B0603030403020204" pitchFamily="34" charset="0"/>
              </a:defRPr>
            </a:lvl2pPr>
            <a:lvl3pPr marL="914400" indent="0">
              <a:buNone/>
              <a:defRPr>
                <a:latin typeface="Source Sans Pro Semibold" panose="020B0603030403020204" pitchFamily="34" charset="0"/>
              </a:defRPr>
            </a:lvl3pPr>
            <a:lvl4pPr marL="1371600" indent="0">
              <a:buNone/>
              <a:defRPr>
                <a:latin typeface="Source Sans Pro Semibold" panose="020B0603030403020204" pitchFamily="34" charset="0"/>
              </a:defRPr>
            </a:lvl4pPr>
            <a:lvl5pPr marL="1828800" indent="0">
              <a:buNone/>
              <a:defRPr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sv-SE" dirty="0"/>
              <a:t>VERKSAMHET 2016-04-01</a:t>
            </a:r>
          </a:p>
        </p:txBody>
      </p:sp>
    </p:spTree>
    <p:extLst>
      <p:ext uri="{BB962C8B-B14F-4D97-AF65-F5344CB8AC3E}">
        <p14:creationId xmlns:p14="http://schemas.microsoft.com/office/powerpoint/2010/main" val="2791738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- Aqu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4365625"/>
            <a:ext cx="6121400" cy="14021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b="0" dirty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Detta är en rubrik som kan vara på två rader</a:t>
            </a:r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5932488"/>
            <a:ext cx="6121400" cy="3413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spc="40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latin typeface="Source Sans Pro Semibold" panose="020B0603030403020204" pitchFamily="34" charset="0"/>
              </a:defRPr>
            </a:lvl2pPr>
            <a:lvl3pPr marL="914400" indent="0">
              <a:buNone/>
              <a:defRPr>
                <a:latin typeface="Source Sans Pro Semibold" panose="020B0603030403020204" pitchFamily="34" charset="0"/>
              </a:defRPr>
            </a:lvl3pPr>
            <a:lvl4pPr marL="1371600" indent="0">
              <a:buNone/>
              <a:defRPr>
                <a:latin typeface="Source Sans Pro Semibold" panose="020B0603030403020204" pitchFamily="34" charset="0"/>
              </a:defRPr>
            </a:lvl4pPr>
            <a:lvl5pPr marL="1828800" indent="0">
              <a:buNone/>
              <a:defRPr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sv-SE" dirty="0"/>
              <a:t>VERKSAMHET 2016-04-01</a:t>
            </a:r>
          </a:p>
        </p:txBody>
      </p:sp>
    </p:spTree>
    <p:extLst>
      <p:ext uri="{BB962C8B-B14F-4D97-AF65-F5344CB8AC3E}">
        <p14:creationId xmlns:p14="http://schemas.microsoft.com/office/powerpoint/2010/main" val="681367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9653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-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3" cy="1094400"/>
          </a:xfrm>
          <a:prstGeom prst="rect">
            <a:avLst/>
          </a:prstGeom>
        </p:spPr>
      </p:pic>
      <p:sp>
        <p:nvSpPr>
          <p:cNvPr id="13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4365625"/>
            <a:ext cx="6121400" cy="14021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b="0" dirty="0"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Detta är en rubrik som kan vara på två rader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5932488"/>
            <a:ext cx="6121400" cy="3413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spc="40" baseline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latin typeface="Source Sans Pro Semibold" panose="020B0603030403020204" pitchFamily="34" charset="0"/>
              </a:defRPr>
            </a:lvl2pPr>
            <a:lvl3pPr marL="914400" indent="0">
              <a:buNone/>
              <a:defRPr>
                <a:latin typeface="Source Sans Pro Semibold" panose="020B0603030403020204" pitchFamily="34" charset="0"/>
              </a:defRPr>
            </a:lvl3pPr>
            <a:lvl4pPr marL="1371600" indent="0">
              <a:buNone/>
              <a:defRPr>
                <a:latin typeface="Source Sans Pro Semibold" panose="020B0603030403020204" pitchFamily="34" charset="0"/>
              </a:defRPr>
            </a:lvl4pPr>
            <a:lvl5pPr marL="1828800" indent="0">
              <a:buNone/>
              <a:defRPr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sv-SE" dirty="0"/>
              <a:t>VERKSAMHET 2016-04-01</a:t>
            </a:r>
          </a:p>
        </p:txBody>
      </p:sp>
    </p:spTree>
    <p:extLst>
      <p:ext uri="{BB962C8B-B14F-4D97-AF65-F5344CB8AC3E}">
        <p14:creationId xmlns:p14="http://schemas.microsoft.com/office/powerpoint/2010/main" val="33170894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- Hal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2492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4" cy="1094400"/>
          </a:xfrm>
          <a:prstGeom prst="rect">
            <a:avLst/>
          </a:prstGeom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587376" y="925242"/>
            <a:ext cx="7956550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10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18252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- Apels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-1"/>
            <a:ext cx="12192000" cy="2492375"/>
          </a:xfrm>
          <a:prstGeom prst="rect">
            <a:avLst/>
          </a:prstGeom>
          <a:solidFill>
            <a:srgbClr val="FF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4" cy="1094400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925242"/>
            <a:ext cx="9162267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59033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-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2492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4" cy="1094400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925242"/>
            <a:ext cx="9162267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66427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- Plomm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2492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4" cy="1094400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925242"/>
            <a:ext cx="9162267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5477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2492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4" cy="1094400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925242"/>
            <a:ext cx="9162267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76898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2471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613671"/>
            <a:ext cx="9162267" cy="12337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tx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3" cy="1094400"/>
          </a:xfrm>
          <a:prstGeom prst="rect">
            <a:avLst/>
          </a:prstGeom>
        </p:spPr>
      </p:pic>
      <p:sp>
        <p:nvSpPr>
          <p:cNvPr id="7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54354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- Hal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2492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4" cy="1094400"/>
          </a:xfrm>
          <a:prstGeom prst="rect">
            <a:avLst/>
          </a:prstGeom>
        </p:spPr>
      </p:pic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0" y="2492374"/>
            <a:ext cx="12192000" cy="43656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925242"/>
            <a:ext cx="9162267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</p:spTree>
    <p:extLst>
      <p:ext uri="{BB962C8B-B14F-4D97-AF65-F5344CB8AC3E}">
        <p14:creationId xmlns:p14="http://schemas.microsoft.com/office/powerpoint/2010/main" val="10931781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- Apels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-1"/>
            <a:ext cx="12192000" cy="2492375"/>
          </a:xfrm>
          <a:prstGeom prst="rect">
            <a:avLst/>
          </a:prstGeom>
          <a:solidFill>
            <a:srgbClr val="FF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4" cy="1094400"/>
          </a:xfrm>
          <a:prstGeom prst="rect">
            <a:avLst/>
          </a:prstGeom>
        </p:spPr>
      </p:pic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0" y="2492374"/>
            <a:ext cx="12192000" cy="43656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925242"/>
            <a:ext cx="9162267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</p:spTree>
    <p:extLst>
      <p:ext uri="{BB962C8B-B14F-4D97-AF65-F5344CB8AC3E}">
        <p14:creationId xmlns:p14="http://schemas.microsoft.com/office/powerpoint/2010/main" val="1177933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-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2492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4" cy="1094400"/>
          </a:xfrm>
          <a:prstGeom prst="rect">
            <a:avLst/>
          </a:prstGeom>
        </p:spPr>
      </p:pic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0" y="2492374"/>
            <a:ext cx="12192000" cy="43656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925242"/>
            <a:ext cx="9162267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</p:spTree>
    <p:extLst>
      <p:ext uri="{BB962C8B-B14F-4D97-AF65-F5344CB8AC3E}">
        <p14:creationId xmlns:p14="http://schemas.microsoft.com/office/powerpoint/2010/main" val="72651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89701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- Plomm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2492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4" cy="1094400"/>
          </a:xfrm>
          <a:prstGeom prst="rect">
            <a:avLst/>
          </a:prstGeom>
        </p:spPr>
      </p:pic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0" y="2492374"/>
            <a:ext cx="12192000" cy="43656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925242"/>
            <a:ext cx="9162267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</p:spTree>
    <p:extLst>
      <p:ext uri="{BB962C8B-B14F-4D97-AF65-F5344CB8AC3E}">
        <p14:creationId xmlns:p14="http://schemas.microsoft.com/office/powerpoint/2010/main" val="49209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2492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4" cy="1094400"/>
          </a:xfrm>
          <a:prstGeom prst="rect">
            <a:avLst/>
          </a:prstGeom>
        </p:spPr>
      </p:pic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0" y="2492374"/>
            <a:ext cx="12192000" cy="43656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925242"/>
            <a:ext cx="9162267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</p:spTree>
    <p:extLst>
      <p:ext uri="{BB962C8B-B14F-4D97-AF65-F5344CB8AC3E}">
        <p14:creationId xmlns:p14="http://schemas.microsoft.com/office/powerpoint/2010/main" val="4544509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2471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613671"/>
            <a:ext cx="9162267" cy="123379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tx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3" cy="1094400"/>
          </a:xfrm>
          <a:prstGeom prst="rect">
            <a:avLst/>
          </a:prstGeom>
        </p:spPr>
      </p:pic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0" y="2492375"/>
            <a:ext cx="12192000" cy="43656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823722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- Hall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87376" y="1811650"/>
            <a:ext cx="7956549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2202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- Apelsin">
    <p:bg>
      <p:bgPr>
        <a:solidFill>
          <a:srgbClr val="FF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87376" y="1811650"/>
            <a:ext cx="7956549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45146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- Li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87376" y="1811650"/>
            <a:ext cx="7956549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63046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- Plomm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87376" y="1811650"/>
            <a:ext cx="7956549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160467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- Aqu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87376" y="1811650"/>
            <a:ext cx="7956549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bg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34682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3" cy="1094400"/>
          </a:xfrm>
          <a:prstGeom prst="rect">
            <a:avLst/>
          </a:prstGeom>
        </p:spPr>
      </p:pic>
      <p:sp>
        <p:nvSpPr>
          <p:cNvPr id="3" name="Rubrik 1"/>
          <p:cNvSpPr>
            <a:spLocks noGrp="1"/>
          </p:cNvSpPr>
          <p:nvPr>
            <p:ph type="ctrTitle" hasCustomPrompt="1"/>
          </p:nvPr>
        </p:nvSpPr>
        <p:spPr>
          <a:xfrm>
            <a:off x="587376" y="1811650"/>
            <a:ext cx="7956549" cy="87556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20000"/>
              </a:lnSpc>
              <a:defRPr sz="4000" baseline="0">
                <a:solidFill>
                  <a:schemeClr val="tx1"/>
                </a:solidFill>
                <a:latin typeface="Source Sans Pro Semibold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4" name="Platshållare för innehåll 2"/>
          <p:cNvSpPr>
            <a:spLocks noGrp="1"/>
          </p:cNvSpPr>
          <p:nvPr>
            <p:ph idx="10"/>
          </p:nvPr>
        </p:nvSpPr>
        <p:spPr>
          <a:xfrm>
            <a:off x="587376" y="3051209"/>
            <a:ext cx="7956550" cy="320671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400" b="0" baseline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20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65073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&amp; punktlista - Hall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80125" cy="6858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6708774" y="2492375"/>
            <a:ext cx="4865547" cy="76182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20000"/>
              </a:lnSpc>
              <a:defRPr sz="3600" baseline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/>
          </p:nvPr>
        </p:nvSpPr>
        <p:spPr>
          <a:xfrm>
            <a:off x="6708773" y="3331029"/>
            <a:ext cx="4865549" cy="2926897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000" b="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5945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15947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&amp; punktlista - Apelsin">
    <p:bg>
      <p:bgPr>
        <a:solidFill>
          <a:srgbClr val="FF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80125" cy="6858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6708774" y="2492375"/>
            <a:ext cx="4865547" cy="76182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20000"/>
              </a:lnSpc>
              <a:defRPr sz="3600" baseline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/>
          </p:nvPr>
        </p:nvSpPr>
        <p:spPr>
          <a:xfrm>
            <a:off x="6708773" y="3331029"/>
            <a:ext cx="4865549" cy="2926897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000" b="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628339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&amp; punktlista - Li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80125" cy="6858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6708774" y="2492375"/>
            <a:ext cx="4865547" cy="76182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20000"/>
              </a:lnSpc>
              <a:defRPr sz="3600" baseline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/>
          </p:nvPr>
        </p:nvSpPr>
        <p:spPr>
          <a:xfrm>
            <a:off x="6708773" y="3331029"/>
            <a:ext cx="4865549" cy="2926897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000" b="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88615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&amp; punktlista - Plomm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80125" cy="6858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6708774" y="2492375"/>
            <a:ext cx="4865547" cy="76182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20000"/>
              </a:lnSpc>
              <a:defRPr sz="3600" baseline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/>
          </p:nvPr>
        </p:nvSpPr>
        <p:spPr>
          <a:xfrm>
            <a:off x="6708773" y="3331029"/>
            <a:ext cx="4865549" cy="2926897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000" b="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72442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&amp; punktlista - Aqu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80125" cy="6858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6708774" y="2492375"/>
            <a:ext cx="4865547" cy="76182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20000"/>
              </a:lnSpc>
              <a:defRPr sz="3600" baseline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7" name="Platshållare för innehåll 2"/>
          <p:cNvSpPr>
            <a:spLocks noGrp="1"/>
          </p:cNvSpPr>
          <p:nvPr>
            <p:ph idx="10"/>
          </p:nvPr>
        </p:nvSpPr>
        <p:spPr>
          <a:xfrm>
            <a:off x="6708773" y="3331029"/>
            <a:ext cx="4865549" cy="2926897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000" b="0" baseline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1800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04833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&amp; punktlista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708774" y="2492375"/>
            <a:ext cx="4865547" cy="76182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20000"/>
              </a:lnSpc>
              <a:defRPr sz="3600" baseline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10" name="Platshållare för innehåll 2"/>
          <p:cNvSpPr>
            <a:spLocks noGrp="1"/>
          </p:cNvSpPr>
          <p:nvPr>
            <p:ph idx="10"/>
          </p:nvPr>
        </p:nvSpPr>
        <p:spPr>
          <a:xfrm>
            <a:off x="6708773" y="3331029"/>
            <a:ext cx="4865549" cy="2926897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000" b="0" baseline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80125" cy="6858000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3" cy="10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307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med liten bild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702565" y="2492375"/>
            <a:ext cx="4865547" cy="76182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20000"/>
              </a:lnSpc>
              <a:defRPr sz="3600" baseline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10" name="Platshållare för innehåll 2"/>
          <p:cNvSpPr>
            <a:spLocks noGrp="1"/>
          </p:cNvSpPr>
          <p:nvPr>
            <p:ph idx="10"/>
          </p:nvPr>
        </p:nvSpPr>
        <p:spPr>
          <a:xfrm>
            <a:off x="6702564" y="3331029"/>
            <a:ext cx="4865549" cy="2926897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000" b="0" baseline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3" cy="1094400"/>
          </a:xfrm>
          <a:prstGeom prst="rect">
            <a:avLst/>
          </a:prstGeom>
        </p:spPr>
      </p:pic>
      <p:sp>
        <p:nvSpPr>
          <p:cNvPr id="4" name="Platshållare för bild 3"/>
          <p:cNvSpPr>
            <a:spLocks noGrp="1"/>
          </p:cNvSpPr>
          <p:nvPr>
            <p:ph type="pic" sz="quarter" idx="11"/>
          </p:nvPr>
        </p:nvSpPr>
        <p:spPr>
          <a:xfrm>
            <a:off x="587375" y="2492375"/>
            <a:ext cx="5508625" cy="37814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2157918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med litet diagram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708776" y="2492375"/>
            <a:ext cx="4865547" cy="76182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20000"/>
              </a:lnSpc>
              <a:defRPr sz="3600" baseline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10" name="Platshållare för innehåll 2"/>
          <p:cNvSpPr>
            <a:spLocks noGrp="1"/>
          </p:cNvSpPr>
          <p:nvPr>
            <p:ph idx="10"/>
          </p:nvPr>
        </p:nvSpPr>
        <p:spPr>
          <a:xfrm>
            <a:off x="6708775" y="3331029"/>
            <a:ext cx="4865549" cy="2926897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000" b="0" baseline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3" cy="1094400"/>
          </a:xfrm>
          <a:prstGeom prst="rect">
            <a:avLst/>
          </a:prstGeom>
        </p:spPr>
      </p:pic>
      <p:sp>
        <p:nvSpPr>
          <p:cNvPr id="5" name="Platshållare för diagram 4"/>
          <p:cNvSpPr>
            <a:spLocks noGrp="1"/>
          </p:cNvSpPr>
          <p:nvPr>
            <p:ph type="chart" sz="quarter" idx="11"/>
          </p:nvPr>
        </p:nvSpPr>
        <p:spPr>
          <a:xfrm>
            <a:off x="587375" y="2492375"/>
            <a:ext cx="5508625" cy="37814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40282153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med smart-art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702565" y="2492375"/>
            <a:ext cx="4865547" cy="76182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20000"/>
              </a:lnSpc>
              <a:defRPr sz="3600" baseline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sv-SE" dirty="0"/>
              <a:t>Rubriknivå 2, max 1 rad</a:t>
            </a:r>
          </a:p>
        </p:txBody>
      </p:sp>
      <p:sp>
        <p:nvSpPr>
          <p:cNvPr id="10" name="Platshållare för innehåll 2"/>
          <p:cNvSpPr>
            <a:spLocks noGrp="1"/>
          </p:cNvSpPr>
          <p:nvPr>
            <p:ph idx="10"/>
          </p:nvPr>
        </p:nvSpPr>
        <p:spPr>
          <a:xfrm>
            <a:off x="6702564" y="3331029"/>
            <a:ext cx="4865549" cy="2926897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000" b="0" baseline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  <a:lvl2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>
              <a:spcAft>
                <a:spcPts val="600"/>
              </a:spcAft>
              <a:defRPr sz="1800" baseline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3" cy="1094400"/>
          </a:xfrm>
          <a:prstGeom prst="rect">
            <a:avLst/>
          </a:prstGeom>
        </p:spPr>
      </p:pic>
      <p:sp>
        <p:nvSpPr>
          <p:cNvPr id="4" name="Platshållare för SmartArt 3"/>
          <p:cNvSpPr>
            <a:spLocks noGrp="1"/>
          </p:cNvSpPr>
          <p:nvPr>
            <p:ph type="dgm" sz="quarter" idx="11"/>
          </p:nvPr>
        </p:nvSpPr>
        <p:spPr>
          <a:xfrm>
            <a:off x="595190" y="2492375"/>
            <a:ext cx="5500810" cy="37814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på ikonen för att lägga till </a:t>
            </a:r>
            <a:r>
              <a:rPr lang="sv-SE" dirty="0" err="1"/>
              <a:t>SmartArt</a:t>
            </a:r>
            <a:r>
              <a:rPr lang="sv-SE" dirty="0"/>
              <a:t>-grafik</a:t>
            </a:r>
          </a:p>
        </p:txBody>
      </p:sp>
    </p:spTree>
    <p:extLst>
      <p:ext uri="{BB962C8B-B14F-4D97-AF65-F5344CB8AC3E}">
        <p14:creationId xmlns:p14="http://schemas.microsoft.com/office/powerpoint/2010/main" val="40981855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rgad platta - Hall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2216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rgad platta - Apelsin">
    <p:bg>
      <p:bgPr>
        <a:solidFill>
          <a:srgbClr val="FF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80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11653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rgad platta - Lim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3089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rgad platta - Plomm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3600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rgad platta - Aqu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0894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ärgad platta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3" cy="10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50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ga: Titelsida - Skiffer">
    <p:bg>
      <p:bgPr>
        <a:solidFill>
          <a:srgbClr val="4A4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587375" y="4365625"/>
            <a:ext cx="8580688" cy="14021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lang="sv-SE" b="0" baseline="0" dirty="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 dirty="0"/>
              <a:t>Rubrik till förstasidan (max 2 rader)</a:t>
            </a:r>
            <a:br>
              <a:rPr lang="sv-SE" dirty="0"/>
            </a:br>
            <a:r>
              <a:rPr lang="sv-SE" dirty="0"/>
              <a:t>Här ska alltid loggan vara med.</a:t>
            </a:r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5932488"/>
            <a:ext cx="8580688" cy="3048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spc="40" baseline="0">
                <a:solidFill>
                  <a:schemeClr val="tx2">
                    <a:lumMod val="40000"/>
                    <a:lumOff val="6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>
                <a:latin typeface="Source Sans Pro Semibold" panose="020B0603030403020204" pitchFamily="34" charset="0"/>
              </a:defRPr>
            </a:lvl2pPr>
            <a:lvl3pPr marL="914400" indent="0">
              <a:buNone/>
              <a:defRPr>
                <a:latin typeface="Source Sans Pro Semibold" panose="020B0603030403020204" pitchFamily="34" charset="0"/>
              </a:defRPr>
            </a:lvl3pPr>
            <a:lvl4pPr marL="1371600" indent="0">
              <a:buNone/>
              <a:defRPr>
                <a:latin typeface="Source Sans Pro Semibold" panose="020B0603030403020204" pitchFamily="34" charset="0"/>
              </a:defRPr>
            </a:lvl4pPr>
            <a:lvl5pPr marL="1828800" indent="0">
              <a:buNone/>
              <a:defRPr>
                <a:latin typeface="Source Sans Pro Semibold" panose="020B0603030403020204" pitchFamily="34" charset="0"/>
              </a:defRPr>
            </a:lvl5pPr>
          </a:lstStyle>
          <a:p>
            <a:pPr lvl="0"/>
            <a:r>
              <a:rPr lang="sv-SE" dirty="0"/>
              <a:t>EVENTUELL UNDERRUBRIK </a:t>
            </a:r>
            <a:fld id="{10541B07-11A0-4613-A493-41A3753066BD}" type="datetime1">
              <a:rPr lang="sv-SE" smtClean="0"/>
              <a:t>2016-06-14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43995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192542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499"/>
            <a:ext cx="12192599" cy="6859498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0 h 6858000"/>
              <a:gd name="connsiteX0" fmla="*/ 0 w 12201525"/>
              <a:gd name="connsiteY0" fmla="*/ 0 h 6858000"/>
              <a:gd name="connsiteX1" fmla="*/ 12191999 w 12201525"/>
              <a:gd name="connsiteY1" fmla="*/ 0 h 6858000"/>
              <a:gd name="connsiteX2" fmla="*/ 12201525 w 12201525"/>
              <a:gd name="connsiteY2" fmla="*/ 3552825 h 6858000"/>
              <a:gd name="connsiteX3" fmla="*/ 12191999 w 12201525"/>
              <a:gd name="connsiteY3" fmla="*/ 6858000 h 6858000"/>
              <a:gd name="connsiteX4" fmla="*/ 0 w 12201525"/>
              <a:gd name="connsiteY4" fmla="*/ 6858000 h 6858000"/>
              <a:gd name="connsiteX5" fmla="*/ 0 w 12201525"/>
              <a:gd name="connsiteY5" fmla="*/ 0 h 6858000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15502 h 6873502"/>
              <a:gd name="connsiteX1" fmla="*/ 9098615 w 12201525"/>
              <a:gd name="connsiteY1" fmla="*/ 0 h 6873502"/>
              <a:gd name="connsiteX2" fmla="*/ 12201525 w 12201525"/>
              <a:gd name="connsiteY2" fmla="*/ 3568327 h 6873502"/>
              <a:gd name="connsiteX3" fmla="*/ 12191999 w 12201525"/>
              <a:gd name="connsiteY3" fmla="*/ 6873502 h 6873502"/>
              <a:gd name="connsiteX4" fmla="*/ 0 w 12201525"/>
              <a:gd name="connsiteY4" fmla="*/ 6873502 h 6873502"/>
              <a:gd name="connsiteX5" fmla="*/ 0 w 12201525"/>
              <a:gd name="connsiteY5" fmla="*/ 15502 h 6873502"/>
              <a:gd name="connsiteX0" fmla="*/ 0 w 12201525"/>
              <a:gd name="connsiteY0" fmla="*/ 15502 h 6873502"/>
              <a:gd name="connsiteX1" fmla="*/ 9098615 w 12201525"/>
              <a:gd name="connsiteY1" fmla="*/ 0 h 6873502"/>
              <a:gd name="connsiteX2" fmla="*/ 12201525 w 12201525"/>
              <a:gd name="connsiteY2" fmla="*/ 3568327 h 6873502"/>
              <a:gd name="connsiteX3" fmla="*/ 12191999 w 12201525"/>
              <a:gd name="connsiteY3" fmla="*/ 6873502 h 6873502"/>
              <a:gd name="connsiteX4" fmla="*/ 0 w 12201525"/>
              <a:gd name="connsiteY4" fmla="*/ 6873502 h 6873502"/>
              <a:gd name="connsiteX5" fmla="*/ 0 w 12201525"/>
              <a:gd name="connsiteY5" fmla="*/ 15502 h 6873502"/>
              <a:gd name="connsiteX0" fmla="*/ 0 w 12201525"/>
              <a:gd name="connsiteY0" fmla="*/ 15502 h 6873502"/>
              <a:gd name="connsiteX1" fmla="*/ 9098615 w 12201525"/>
              <a:gd name="connsiteY1" fmla="*/ 0 h 6873502"/>
              <a:gd name="connsiteX2" fmla="*/ 12201525 w 12201525"/>
              <a:gd name="connsiteY2" fmla="*/ 3568327 h 6873502"/>
              <a:gd name="connsiteX3" fmla="*/ 12191999 w 12201525"/>
              <a:gd name="connsiteY3" fmla="*/ 6873502 h 6873502"/>
              <a:gd name="connsiteX4" fmla="*/ 0 w 12201525"/>
              <a:gd name="connsiteY4" fmla="*/ 6873502 h 6873502"/>
              <a:gd name="connsiteX5" fmla="*/ 0 w 12201525"/>
              <a:gd name="connsiteY5" fmla="*/ 15502 h 6873502"/>
              <a:gd name="connsiteX0" fmla="*/ 0 w 12201525"/>
              <a:gd name="connsiteY0" fmla="*/ 15502 h 6873502"/>
              <a:gd name="connsiteX1" fmla="*/ 9098615 w 12201525"/>
              <a:gd name="connsiteY1" fmla="*/ 0 h 6873502"/>
              <a:gd name="connsiteX2" fmla="*/ 12201525 w 12201525"/>
              <a:gd name="connsiteY2" fmla="*/ 3568327 h 6873502"/>
              <a:gd name="connsiteX3" fmla="*/ 12191999 w 12201525"/>
              <a:gd name="connsiteY3" fmla="*/ 6873502 h 6873502"/>
              <a:gd name="connsiteX4" fmla="*/ 0 w 12201525"/>
              <a:gd name="connsiteY4" fmla="*/ 6873502 h 6873502"/>
              <a:gd name="connsiteX5" fmla="*/ 0 w 12201525"/>
              <a:gd name="connsiteY5" fmla="*/ 15502 h 6873502"/>
              <a:gd name="connsiteX0" fmla="*/ 0 w 12201525"/>
              <a:gd name="connsiteY0" fmla="*/ 6876 h 6864876"/>
              <a:gd name="connsiteX1" fmla="*/ 9098615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098615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33121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33121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33121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27742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33121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1498 h 6859498"/>
              <a:gd name="connsiteX1" fmla="*/ 9133121 w 12201525"/>
              <a:gd name="connsiteY1" fmla="*/ 0 h 6859498"/>
              <a:gd name="connsiteX2" fmla="*/ 12201525 w 12201525"/>
              <a:gd name="connsiteY2" fmla="*/ 3554323 h 6859498"/>
              <a:gd name="connsiteX3" fmla="*/ 12191999 w 12201525"/>
              <a:gd name="connsiteY3" fmla="*/ 6859498 h 6859498"/>
              <a:gd name="connsiteX4" fmla="*/ 0 w 12201525"/>
              <a:gd name="connsiteY4" fmla="*/ 6859498 h 6859498"/>
              <a:gd name="connsiteX5" fmla="*/ 0 w 12201525"/>
              <a:gd name="connsiteY5" fmla="*/ 1498 h 6859498"/>
              <a:gd name="connsiteX0" fmla="*/ 0 w 12196930"/>
              <a:gd name="connsiteY0" fmla="*/ 1498 h 6859498"/>
              <a:gd name="connsiteX1" fmla="*/ 9133121 w 12196930"/>
              <a:gd name="connsiteY1" fmla="*/ 0 h 6859498"/>
              <a:gd name="connsiteX2" fmla="*/ 12196930 w 12196930"/>
              <a:gd name="connsiteY2" fmla="*/ 3549728 h 6859498"/>
              <a:gd name="connsiteX3" fmla="*/ 12191999 w 12196930"/>
              <a:gd name="connsiteY3" fmla="*/ 6859498 h 6859498"/>
              <a:gd name="connsiteX4" fmla="*/ 0 w 12196930"/>
              <a:gd name="connsiteY4" fmla="*/ 6859498 h 6859498"/>
              <a:gd name="connsiteX5" fmla="*/ 0 w 12196930"/>
              <a:gd name="connsiteY5" fmla="*/ 1498 h 6859498"/>
              <a:gd name="connsiteX0" fmla="*/ 0 w 12192599"/>
              <a:gd name="connsiteY0" fmla="*/ 1498 h 6859498"/>
              <a:gd name="connsiteX1" fmla="*/ 9133121 w 12192599"/>
              <a:gd name="connsiteY1" fmla="*/ 0 h 6859498"/>
              <a:gd name="connsiteX2" fmla="*/ 12187740 w 12192599"/>
              <a:gd name="connsiteY2" fmla="*/ 3549728 h 6859498"/>
              <a:gd name="connsiteX3" fmla="*/ 12191999 w 12192599"/>
              <a:gd name="connsiteY3" fmla="*/ 6859498 h 6859498"/>
              <a:gd name="connsiteX4" fmla="*/ 0 w 12192599"/>
              <a:gd name="connsiteY4" fmla="*/ 6859498 h 6859498"/>
              <a:gd name="connsiteX5" fmla="*/ 0 w 12192599"/>
              <a:gd name="connsiteY5" fmla="*/ 1498 h 685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599" h="6859498">
                <a:moveTo>
                  <a:pt x="0" y="1498"/>
                </a:moveTo>
                <a:lnTo>
                  <a:pt x="9133121" y="0"/>
                </a:lnTo>
                <a:cubicBezTo>
                  <a:pt x="10941201" y="1093691"/>
                  <a:pt x="11816297" y="2559984"/>
                  <a:pt x="12187740" y="3549728"/>
                </a:cubicBezTo>
                <a:cubicBezTo>
                  <a:pt x="12184565" y="4651453"/>
                  <a:pt x="12195174" y="5757773"/>
                  <a:pt x="12191999" y="6859498"/>
                </a:cubicBezTo>
                <a:lnTo>
                  <a:pt x="0" y="6859498"/>
                </a:lnTo>
                <a:lnTo>
                  <a:pt x="0" y="1498"/>
                </a:lnTo>
                <a:close/>
              </a:path>
            </a:pathLst>
          </a:custGeom>
        </p:spPr>
        <p:txBody>
          <a:bodyPr/>
          <a:lstStyle>
            <a:lvl1pPr marL="30163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1889550"/>
            <a:ext cx="9608400" cy="131085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833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41671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6088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0370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image" Target="../media/image7.png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41" Type="http://schemas.openxmlformats.org/officeDocument/2006/relationships/theme" Target="../theme/theme7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714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88DC57B8-96C9-401F-BEB2-987CD6ADD88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80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05E2CB7E-A3C4-4B87-A60A-A968FF73A4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71" y="388536"/>
            <a:ext cx="1175965" cy="4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4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4" r:id="rId2"/>
    <p:sldLayoutId id="2147483684" r:id="rId3"/>
    <p:sldLayoutId id="2147483685" r:id="rId4"/>
    <p:sldLayoutId id="2147483714" r:id="rId5"/>
    <p:sldLayoutId id="2147483717" r:id="rId6"/>
    <p:sldLayoutId id="2147483775" r:id="rId7"/>
    <p:sldLayoutId id="2147483776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18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01E141CC-09B0-40DE-8689-3F3B027583F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975186"/>
            <a:ext cx="9609825" cy="1112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4101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22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975186"/>
            <a:ext cx="9609825" cy="1112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A52E8933-DCFE-49DC-8860-51A0F5BEB337}"/>
              </a:ext>
            </a:extLst>
          </p:cNvPr>
          <p:cNvCxnSpPr/>
          <p:nvPr userDrawn="1"/>
        </p:nvCxnSpPr>
        <p:spPr>
          <a:xfrm>
            <a:off x="0" y="6279521"/>
            <a:ext cx="121920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 descr="En bild som visar ritning&#10;&#10;Automatiskt genererad beskrivning">
            <a:extLst>
              <a:ext uri="{FF2B5EF4-FFF2-40B4-BE49-F238E27FC236}">
                <a16:creationId xmlns:a16="http://schemas.microsoft.com/office/drawing/2014/main" id="{FBF56087-D006-4AE0-B04E-26938F3EF59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44" y="6356350"/>
            <a:ext cx="975640" cy="4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3AE7FF09-5CCC-4FAB-8408-8005BA4AAF1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44" y="6356350"/>
            <a:ext cx="975483" cy="4032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975186"/>
            <a:ext cx="9609825" cy="1112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A52E8933-DCFE-49DC-8860-51A0F5BEB337}"/>
              </a:ext>
            </a:extLst>
          </p:cNvPr>
          <p:cNvCxnSpPr/>
          <p:nvPr userDrawn="1"/>
        </p:nvCxnSpPr>
        <p:spPr>
          <a:xfrm>
            <a:off x="0" y="6279521"/>
            <a:ext cx="12192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26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969" y="617518"/>
            <a:ext cx="948354" cy="10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9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>
          <p15:clr>
            <a:srgbClr val="F26B43"/>
          </p15:clr>
        </p15:guide>
        <p15:guide id="2" pos="370">
          <p15:clr>
            <a:srgbClr val="F26B43"/>
          </p15:clr>
        </p15:guide>
        <p15:guide id="3" pos="756">
          <p15:clr>
            <a:srgbClr val="F26B43"/>
          </p15:clr>
        </p15:guide>
        <p15:guide id="4" pos="1141">
          <p15:clr>
            <a:srgbClr val="F26B43"/>
          </p15:clr>
        </p15:guide>
        <p15:guide id="5" pos="1527">
          <p15:clr>
            <a:srgbClr val="F26B43"/>
          </p15:clr>
        </p15:guide>
        <p15:guide id="6" pos="1912">
          <p15:clr>
            <a:srgbClr val="F26B43"/>
          </p15:clr>
        </p15:guide>
        <p15:guide id="7" pos="2298">
          <p15:clr>
            <a:srgbClr val="F26B43"/>
          </p15:clr>
        </p15:guide>
        <p15:guide id="8" pos="2683">
          <p15:clr>
            <a:srgbClr val="F26B43"/>
          </p15:clr>
        </p15:guide>
        <p15:guide id="9" pos="3069">
          <p15:clr>
            <a:srgbClr val="F26B43"/>
          </p15:clr>
        </p15:guide>
        <p15:guide id="10" pos="3454">
          <p15:clr>
            <a:srgbClr val="F26B43"/>
          </p15:clr>
        </p15:guide>
        <p15:guide id="11" pos="3840">
          <p15:clr>
            <a:srgbClr val="F26B43"/>
          </p15:clr>
        </p15:guide>
        <p15:guide id="12" pos="4226">
          <p15:clr>
            <a:srgbClr val="F26B43"/>
          </p15:clr>
        </p15:guide>
        <p15:guide id="13" pos="4611">
          <p15:clr>
            <a:srgbClr val="F26B43"/>
          </p15:clr>
        </p15:guide>
        <p15:guide id="14" pos="4997">
          <p15:clr>
            <a:srgbClr val="F26B43"/>
          </p15:clr>
        </p15:guide>
        <p15:guide id="15" pos="5382">
          <p15:clr>
            <a:srgbClr val="F26B43"/>
          </p15:clr>
        </p15:guide>
        <p15:guide id="16" pos="5768">
          <p15:clr>
            <a:srgbClr val="F26B43"/>
          </p15:clr>
        </p15:guide>
        <p15:guide id="17" pos="6153">
          <p15:clr>
            <a:srgbClr val="F26B43"/>
          </p15:clr>
        </p15:guide>
        <p15:guide id="18" pos="6539">
          <p15:clr>
            <a:srgbClr val="F26B43"/>
          </p15:clr>
        </p15:guide>
        <p15:guide id="19" pos="6902">
          <p15:clr>
            <a:srgbClr val="F26B43"/>
          </p15:clr>
        </p15:guide>
        <p15:guide id="20" pos="7287">
          <p15:clr>
            <a:srgbClr val="F26B43"/>
          </p15:clr>
        </p15:guide>
        <p15:guide id="21" orient="horz" pos="1570">
          <p15:clr>
            <a:srgbClr val="F26B43"/>
          </p15:clr>
        </p15:guide>
        <p15:guide id="22" orient="horz" pos="2750">
          <p15:clr>
            <a:srgbClr val="F26B43"/>
          </p15:clr>
        </p15:guide>
        <p15:guide id="23" orient="horz" pos="3952">
          <p15:clr>
            <a:srgbClr val="F26B43"/>
          </p15:clr>
        </p15:guide>
        <p15:guide id="24" orient="horz" pos="107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2021-04-08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4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3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jpeg"/><Relationship Id="rId5" Type="http://schemas.openxmlformats.org/officeDocument/2006/relationships/hyperlink" Target="https://pxhere.com/en/photo/1446831" TargetMode="Externa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Relationship Id="rId5" Type="http://schemas.openxmlformats.org/officeDocument/2006/relationships/image" Target="file:///C:\WSP%20Office%202010%20Templates\Workgroup%20Templates\WSP2017.png" TargetMode="Externa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dohanews.co/post/33828473148/officials-low-salaries-lack-of-training-exacerbate" TargetMode="External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hyperlink" Target="https://www.flickr.com/photos/miljopartiet/34241262645" TargetMode="External"/><Relationship Id="rId4" Type="http://schemas.microsoft.com/office/2007/relationships/hdphoto" Target="../media/hdphoto3.wdp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hyperlink" Target="https://www.piqsels.com/en/public-domain-photo-zbmx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11" Type="http://schemas.openxmlformats.org/officeDocument/2006/relationships/image" Target="../media/image45.jp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B438F25-F025-4FAF-B8C3-01AE367078E1}"/>
              </a:ext>
            </a:extLst>
          </p:cNvPr>
          <p:cNvSpPr/>
          <p:nvPr/>
        </p:nvSpPr>
        <p:spPr>
          <a:xfrm>
            <a:off x="399495" y="208282"/>
            <a:ext cx="1014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/>
              <a:t>                   Breddad rekrytering</a:t>
            </a:r>
          </a:p>
          <a:p>
            <a:r>
              <a:rPr lang="sv-SE" sz="4000" b="1" dirty="0"/>
              <a:t>                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FBD2B40-A027-4997-BF16-C081E053AA3D}"/>
              </a:ext>
            </a:extLst>
          </p:cNvPr>
          <p:cNvSpPr/>
          <p:nvPr/>
        </p:nvSpPr>
        <p:spPr>
          <a:xfrm>
            <a:off x="2807356" y="424518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b="1" dirty="0"/>
              <a:t>Skövde, Falkenberg, Gävle, Hudiksvall, Karlskoga, Borås, Stockholm, Örebro</a:t>
            </a:r>
          </a:p>
          <a:p>
            <a:endParaRPr lang="sv-S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b="1" dirty="0"/>
              <a:t>Myndigheten för delaktighet, Arbetsförmedlingen</a:t>
            </a:r>
          </a:p>
          <a:p>
            <a:endParaRPr lang="sv-S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b="1" dirty="0"/>
              <a:t>Referensgrupp med erfarenhet av utanförskap</a:t>
            </a:r>
          </a:p>
          <a:p>
            <a:endParaRPr lang="sv-S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b="1" dirty="0"/>
              <a:t>Facklig referensgrupp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v-SE" dirty="0"/>
          </a:p>
        </p:txBody>
      </p:sp>
      <p:pic>
        <p:nvPicPr>
          <p:cNvPr id="1026" name="Picture 2" descr="aed77b36-8291-42f9-87d6-f896ecaf5fd3@EURP192">
            <a:extLst>
              <a:ext uri="{FF2B5EF4-FFF2-40B4-BE49-F238E27FC236}">
                <a16:creationId xmlns:a16="http://schemas.microsoft.com/office/drawing/2014/main" id="{17D6C4B5-260B-449C-AE4B-57E7D9F11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947" y="1097396"/>
            <a:ext cx="5754624" cy="3030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E3BE876-2D80-4B6A-9EE5-A4F772D97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54" y="5635854"/>
            <a:ext cx="1161517" cy="10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4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780D878-FCD2-46D7-A3AD-76D3CBB629E5}"/>
              </a:ext>
            </a:extLst>
          </p:cNvPr>
          <p:cNvSpPr/>
          <p:nvPr/>
        </p:nvSpPr>
        <p:spPr>
          <a:xfrm>
            <a:off x="2399929" y="36263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Exempel på arbetsdelning</a:t>
            </a:r>
            <a:br>
              <a:rPr kumimoji="0" lang="sv-SE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 Semibold" charset="0"/>
                <a:ea typeface="+mj-ea"/>
                <a:cs typeface="+mj-cs"/>
              </a:rPr>
              <a:t>Förskollärares arbetsuppgifter/</a:t>
            </a: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charset="0"/>
                <a:ea typeface="+mj-ea"/>
                <a:cs typeface="+mj-cs"/>
              </a:rPr>
              <a:t> </a:t>
            </a:r>
            <a:r>
              <a:rPr kumimoji="0" lang="sv-SE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 Semibold" charset="0"/>
                <a:ea typeface="+mj-ea"/>
                <a:cs typeface="+mj-cs"/>
              </a:rPr>
              <a:t>Serviceassistenter</a:t>
            </a:r>
            <a:endParaRPr kumimoji="0" lang="sv-SE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62EC1B2C-8E3E-4F44-8C26-B0955BD4C286}"/>
              </a:ext>
            </a:extLst>
          </p:cNvPr>
          <p:cNvSpPr/>
          <p:nvPr/>
        </p:nvSpPr>
        <p:spPr>
          <a:xfrm>
            <a:off x="1609816" y="1316100"/>
            <a:ext cx="42672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7.30 förberedelser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7.50 – 8.00 morgonmöte huset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8.00 Ta emot eleverna	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8.00 – 9.30 lektioner	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8.00 - hjälpa försenade/ ledsna elever, kläder,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Ta fram material, skriva, trä nålar, torka bord tvätta penslar,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9.30 knyta skor, hjälpa till med kläder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9.30 – 9.50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rastvärd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ute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9.50 – 10.30 lektioner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hjälpa till med kläder efter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rasten,ev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hänga i torkskåp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Serva under lektionen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10.30 – 11.00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matvärd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i matsalen varje dag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11.20 -12.00 lektioner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serva under lektionen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12.30 – olika dagar, lektioner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Hämta försenade elever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plocka fram/ bort instrument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Sätta upp och ta ner elevers arbeten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Sätta in arbeten i elevers pärmar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kopiera, laminera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hålla ordning i klassrummet, hyllor, material,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damma, vattna blommor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tvätta gardiner, målarskjortor, handdukar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trä vävar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Sy ihop arbeten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Förbereda material till tex bild, språklekar, matte-laborativt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  </a:t>
            </a:r>
            <a:endParaRPr kumimoji="0" lang="sv-SE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68DA5B1-7B0A-43DB-B15F-5422FD289798}"/>
              </a:ext>
            </a:extLst>
          </p:cNvPr>
          <p:cNvSpPr/>
          <p:nvPr/>
        </p:nvSpPr>
        <p:spPr>
          <a:xfrm>
            <a:off x="6989685" y="13161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v-SE" sz="1200" b="1" dirty="0" err="1">
                <a:solidFill>
                  <a:prstClr val="black"/>
                </a:solidFill>
                <a:latin typeface="Calibri" panose="020F0502020204030204"/>
              </a:rPr>
              <a:t>Arbetsplatsförlag</a:t>
            </a:r>
            <a:r>
              <a:rPr lang="sv-SE" sz="1200" b="1" dirty="0">
                <a:solidFill>
                  <a:prstClr val="black"/>
                </a:solidFill>
                <a:latin typeface="Calibri" panose="020F0502020204030204"/>
              </a:rPr>
              <a:t> tid: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Skola 24, rapportera elevfrånvaro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KL, konferens 	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APT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Lärarlagsmöte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Ämnesmöte	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Besvara mejl	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Skriva hembrev mm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E001DE9-F828-43D0-9ED3-73F5D3FDC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201" y="5618099"/>
            <a:ext cx="1161517" cy="108221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07B7DD8-7BC1-4089-8A99-77EFAB713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87" y="5931017"/>
            <a:ext cx="886903" cy="83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48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6421" b="642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Rubrik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Befattningsbeskrivning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v-SE" dirty="0"/>
              <a:t>Tas fram tillsammans med enheten, fackliga representanter samt HR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dirty="0"/>
              <a:t> Beställning skickas till AVA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dirty="0"/>
              <a:t> 15 olika yrkesområden</a:t>
            </a:r>
          </a:p>
        </p:txBody>
      </p:sp>
    </p:spTree>
    <p:extLst>
      <p:ext uri="{BB962C8B-B14F-4D97-AF65-F5344CB8AC3E}">
        <p14:creationId xmlns:p14="http://schemas.microsoft.com/office/powerpoint/2010/main" val="1858867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E91E5EB-FF9A-4257-8E5B-33ED1F1D1B92}"/>
              </a:ext>
            </a:extLst>
          </p:cNvPr>
          <p:cNvSpPr/>
          <p:nvPr/>
        </p:nvSpPr>
        <p:spPr>
          <a:xfrm>
            <a:off x="3200406" y="350133"/>
            <a:ext cx="34371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4000" b="1" dirty="0"/>
              <a:t>Karriärtrappa</a:t>
            </a:r>
            <a:endParaRPr lang="sv-SE" sz="40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DDD429A-028E-4950-B30E-BC9C5AF2BD1E}"/>
              </a:ext>
            </a:extLst>
          </p:cNvPr>
          <p:cNvGraphicFramePr/>
          <p:nvPr/>
        </p:nvGraphicFramePr>
        <p:xfrm>
          <a:off x="0" y="2663112"/>
          <a:ext cx="11244648" cy="4309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Bildobjekt 5">
            <a:extLst>
              <a:ext uri="{FF2B5EF4-FFF2-40B4-BE49-F238E27FC236}">
                <a16:creationId xmlns:a16="http://schemas.microsoft.com/office/drawing/2014/main" id="{044A3C31-39DE-4183-A69F-8E7754F37A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3"/>
          <a:stretch/>
        </p:blipFill>
        <p:spPr>
          <a:xfrm>
            <a:off x="948088" y="4012070"/>
            <a:ext cx="681199" cy="722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B804DC3-F72C-4C67-97A7-A1624D0655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3"/>
          <a:stretch/>
        </p:blipFill>
        <p:spPr>
          <a:xfrm>
            <a:off x="3692687" y="3289504"/>
            <a:ext cx="681199" cy="722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C978A35-B096-4F83-8027-9ADA66940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3"/>
          <a:stretch/>
        </p:blipFill>
        <p:spPr>
          <a:xfrm>
            <a:off x="6412119" y="2706434"/>
            <a:ext cx="681199" cy="722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ED85E48B-33F9-4C41-8114-86E39DEAAC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3"/>
          <a:stretch/>
        </p:blipFill>
        <p:spPr>
          <a:xfrm>
            <a:off x="9290941" y="1983868"/>
            <a:ext cx="681199" cy="722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A7428ECD-2F1C-4D1E-9B88-887C225ED725}"/>
              </a:ext>
            </a:extLst>
          </p:cNvPr>
          <p:cNvSpPr/>
          <p:nvPr/>
        </p:nvSpPr>
        <p:spPr>
          <a:xfrm>
            <a:off x="405892" y="4941319"/>
            <a:ext cx="26812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sv-SE" sz="1400" b="1" dirty="0">
                <a:solidFill>
                  <a:srgbClr val="FF0000"/>
                </a:solidFill>
              </a:rPr>
              <a:t>20 veckors utbildning</a:t>
            </a:r>
          </a:p>
          <a:p>
            <a:pPr lvl="0">
              <a:defRPr/>
            </a:pPr>
            <a:r>
              <a:rPr lang="sv-SE" sz="1400" b="1" dirty="0">
                <a:solidFill>
                  <a:prstClr val="black"/>
                </a:solidFill>
              </a:rPr>
              <a:t>Arbetsmarknadspolitisk anställning 1-2 år</a:t>
            </a:r>
          </a:p>
          <a:p>
            <a:pPr lvl="0">
              <a:defRPr/>
            </a:pPr>
            <a:r>
              <a:rPr lang="sv-SE" sz="1400" dirty="0">
                <a:solidFill>
                  <a:prstClr val="black"/>
                </a:solidFill>
              </a:rPr>
              <a:t>Kompetensutvecklingsplan med målet vårdbiträde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4E0859F5-4E7C-455C-91D7-599D5F6A1E28}"/>
              </a:ext>
            </a:extLst>
          </p:cNvPr>
          <p:cNvSpPr/>
          <p:nvPr/>
        </p:nvSpPr>
        <p:spPr>
          <a:xfrm>
            <a:off x="3200406" y="4294988"/>
            <a:ext cx="24384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sv-SE" sz="1400" b="1" dirty="0">
                <a:solidFill>
                  <a:prstClr val="black"/>
                </a:solidFill>
              </a:rPr>
              <a:t>Reguljär anställning</a:t>
            </a:r>
          </a:p>
          <a:p>
            <a:pPr lvl="0">
              <a:defRPr/>
            </a:pPr>
            <a:r>
              <a:rPr lang="sv-SE" sz="1400" dirty="0">
                <a:solidFill>
                  <a:prstClr val="black"/>
                </a:solidFill>
              </a:rPr>
              <a:t>Kompetensutvecklingsplan med målet undersköterska/</a:t>
            </a:r>
          </a:p>
          <a:p>
            <a:pPr lvl="0">
              <a:defRPr/>
            </a:pPr>
            <a:r>
              <a:rPr lang="sv-SE" sz="1400" dirty="0">
                <a:solidFill>
                  <a:prstClr val="black"/>
                </a:solidFill>
              </a:rPr>
              <a:t>barnskötare</a:t>
            </a:r>
          </a:p>
          <a:p>
            <a:pPr lvl="0">
              <a:defRPr/>
            </a:pPr>
            <a:endParaRPr lang="sv-SE" b="1" dirty="0">
              <a:solidFill>
                <a:prstClr val="black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F2AD30D-4718-411B-BBCC-024ADB6D77A6}"/>
              </a:ext>
            </a:extLst>
          </p:cNvPr>
          <p:cNvSpPr/>
          <p:nvPr/>
        </p:nvSpPr>
        <p:spPr>
          <a:xfrm>
            <a:off x="5986531" y="3648327"/>
            <a:ext cx="24384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sv-SE" sz="1400" b="1" dirty="0">
                <a:solidFill>
                  <a:prstClr val="black"/>
                </a:solidFill>
              </a:rPr>
              <a:t>Kompetensutvecklings-plan. </a:t>
            </a:r>
          </a:p>
          <a:p>
            <a:pPr lvl="0">
              <a:defRPr/>
            </a:pPr>
            <a:r>
              <a:rPr lang="sv-SE" sz="1400" dirty="0">
                <a:solidFill>
                  <a:prstClr val="black"/>
                </a:solidFill>
              </a:rPr>
              <a:t>Till exempel med målet att bli specialistutbildad undersköterska, handledare, språkombud, teamledare m.m.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3A46A2A-FF90-4AA3-B22A-65B25CD6994E}"/>
              </a:ext>
            </a:extLst>
          </p:cNvPr>
          <p:cNvSpPr/>
          <p:nvPr/>
        </p:nvSpPr>
        <p:spPr>
          <a:xfrm>
            <a:off x="8843462" y="2964503"/>
            <a:ext cx="2037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sv-SE" sz="1400" b="1" dirty="0">
                <a:solidFill>
                  <a:prstClr val="black"/>
                </a:solidFill>
              </a:rPr>
              <a:t>Fortsatt professionell utveckling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59DB2FB-7970-427E-9492-032FA786A4EE}"/>
              </a:ext>
            </a:extLst>
          </p:cNvPr>
          <p:cNvSpPr/>
          <p:nvPr/>
        </p:nvSpPr>
        <p:spPr>
          <a:xfrm>
            <a:off x="380690" y="4653312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sv-SE" b="1" dirty="0">
                <a:solidFill>
                  <a:prstClr val="white"/>
                </a:solidFill>
              </a:rPr>
              <a:t>Serviceassistent 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35BC660-E043-4737-B18A-949546821A1A}"/>
              </a:ext>
            </a:extLst>
          </p:cNvPr>
          <p:cNvSpPr/>
          <p:nvPr/>
        </p:nvSpPr>
        <p:spPr>
          <a:xfrm>
            <a:off x="3542055" y="3967155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prstClr val="white"/>
                </a:solidFill>
              </a:rPr>
              <a:t>Vårdbiträde</a:t>
            </a:r>
            <a:endParaRPr lang="sv-SE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27A3F70-1A4C-4AD0-A235-3F8B864B0FE0}"/>
              </a:ext>
            </a:extLst>
          </p:cNvPr>
          <p:cNvSpPr/>
          <p:nvPr/>
        </p:nvSpPr>
        <p:spPr>
          <a:xfrm>
            <a:off x="6137840" y="3333910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prstClr val="white"/>
                </a:solidFill>
              </a:rPr>
              <a:t>Undersköterska</a:t>
            </a:r>
            <a:endParaRPr lang="sv-SE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FF18A71A-E0C9-48F4-967A-5AB95249C1F3}"/>
              </a:ext>
            </a:extLst>
          </p:cNvPr>
          <p:cNvSpPr/>
          <p:nvPr/>
        </p:nvSpPr>
        <p:spPr>
          <a:xfrm>
            <a:off x="8789371" y="2629142"/>
            <a:ext cx="2091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prstClr val="white"/>
                </a:solidFill>
              </a:rPr>
              <a:t>Professionell utv.</a:t>
            </a:r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1C962B0B-4572-46FC-A8F9-A18FEB3E84C2}"/>
              </a:ext>
            </a:extLst>
          </p:cNvPr>
          <p:cNvSpPr txBox="1"/>
          <p:nvPr/>
        </p:nvSpPr>
        <p:spPr>
          <a:xfrm>
            <a:off x="494950" y="33339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DABC9441-3961-4E28-A5DD-C320A942BA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946" y="192742"/>
            <a:ext cx="888738" cy="86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8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12732303-33C4-4B1F-8777-29B9E3B0AFFA}"/>
              </a:ext>
            </a:extLst>
          </p:cNvPr>
          <p:cNvSpPr/>
          <p:nvPr/>
        </p:nvSpPr>
        <p:spPr>
          <a:xfrm>
            <a:off x="1519561" y="100755"/>
            <a:ext cx="915287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solidFill>
                  <a:srgbClr val="000000"/>
                </a:solidFill>
                <a:latin typeface="Source Sans Pro Semibold" panose="020B0603030403020204" pitchFamily="34" charset="0"/>
              </a:rPr>
              <a:t> </a:t>
            </a:r>
            <a:r>
              <a:rPr lang="sv-SE" sz="4000" b="1" dirty="0">
                <a:solidFill>
                  <a:schemeClr val="bg1"/>
                </a:solidFill>
                <a:latin typeface="Source Sans Pro Semibold" panose="020B0603030403020204" pitchFamily="34" charset="0"/>
              </a:rPr>
              <a:t>Serviceassistentutbildning 20 veckor</a:t>
            </a:r>
            <a:endParaRPr lang="sv-SE" sz="4000" dirty="0">
              <a:solidFill>
                <a:schemeClr val="bg1"/>
              </a:solidFill>
              <a:latin typeface="Source Sans Pro Semibold" panose="020B0603030403020204" pitchFamily="34" charset="0"/>
            </a:endParaRPr>
          </a:p>
          <a:p>
            <a:endParaRPr lang="sv-SE" sz="2400" dirty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r>
              <a:rPr lang="sv-SE" sz="2400" dirty="0">
                <a:solidFill>
                  <a:schemeClr val="bg1"/>
                </a:solidFill>
                <a:latin typeface="Source Sans Pro" panose="020B0503030403020204" pitchFamily="34" charset="0"/>
              </a:rPr>
              <a:t>INRIKTINING VÅRD OCH OMSORG</a:t>
            </a:r>
          </a:p>
          <a:p>
            <a:r>
              <a:rPr lang="sv-SE" sz="2400" dirty="0">
                <a:solidFill>
                  <a:schemeClr val="bg1"/>
                </a:solidFill>
                <a:latin typeface="Source Sans Pro" panose="020B0503030403020204" pitchFamily="34" charset="0"/>
              </a:rPr>
              <a:t>Att utbilda sig till serviceassistent ger en förberedelse till arbete och vidareutbildning inom vård &amp; omsorg. </a:t>
            </a:r>
          </a:p>
          <a:p>
            <a:r>
              <a:rPr lang="sv-SE" sz="2400" dirty="0">
                <a:solidFill>
                  <a:schemeClr val="bg1"/>
                </a:solidFill>
                <a:latin typeface="Source Sans Pro" panose="020B0503030403020204" pitchFamily="34" charset="0"/>
              </a:rPr>
              <a:t>Under kursen kommer teori blandas med arbetsplatsförlagd utbildning.  2 dagar teori, 3 dagar praktik</a:t>
            </a:r>
          </a:p>
          <a:p>
            <a:endParaRPr lang="sv-SE" sz="2400" dirty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r>
              <a:rPr lang="sv-SE" sz="2400" dirty="0">
                <a:solidFill>
                  <a:schemeClr val="bg1"/>
                </a:solidFill>
                <a:latin typeface="Source Sans Pro" panose="020B0503030403020204" pitchFamily="34" charset="0"/>
              </a:rPr>
              <a:t>Den teoretiska delen innehåller:                   </a:t>
            </a:r>
          </a:p>
          <a:p>
            <a:r>
              <a:rPr lang="sv-SE" dirty="0">
                <a:solidFill>
                  <a:schemeClr val="bg1"/>
                </a:solidFill>
                <a:latin typeface="Source Sans Pro" panose="020B0503030403020204" pitchFamily="34" charset="0"/>
              </a:rPr>
              <a:t>• Diskrimineringslagen </a:t>
            </a:r>
          </a:p>
          <a:p>
            <a:r>
              <a:rPr lang="sv-SE" dirty="0">
                <a:solidFill>
                  <a:schemeClr val="bg1"/>
                </a:solidFill>
                <a:latin typeface="Source Sans Pro" panose="020B0503030403020204" pitchFamily="34" charset="0"/>
              </a:rPr>
              <a:t>• Jämställdhet i praktiken</a:t>
            </a:r>
          </a:p>
          <a:p>
            <a:r>
              <a:rPr lang="sv-SE" dirty="0">
                <a:solidFill>
                  <a:schemeClr val="bg1"/>
                </a:solidFill>
                <a:latin typeface="Source Sans Pro" panose="020B0503030403020204" pitchFamily="34" charset="0"/>
              </a:rPr>
              <a:t>• Arbetsplatskultur </a:t>
            </a:r>
          </a:p>
          <a:p>
            <a:r>
              <a:rPr lang="sv-SE" dirty="0">
                <a:solidFill>
                  <a:schemeClr val="bg1"/>
                </a:solidFill>
                <a:latin typeface="Source Sans Pro" panose="020B0503030403020204" pitchFamily="34" charset="0"/>
              </a:rPr>
              <a:t>• Värdegrund, förhållningssätt och etik</a:t>
            </a:r>
          </a:p>
          <a:p>
            <a:r>
              <a:rPr lang="sv-SE" dirty="0">
                <a:solidFill>
                  <a:schemeClr val="bg1"/>
                </a:solidFill>
                <a:latin typeface="Source Sans Pro" panose="020B0503030403020204" pitchFamily="34" charset="0"/>
              </a:rPr>
              <a:t>• Kommunikation och bemötande</a:t>
            </a:r>
          </a:p>
          <a:p>
            <a:r>
              <a:rPr lang="sv-SE" dirty="0">
                <a:solidFill>
                  <a:schemeClr val="bg1"/>
                </a:solidFill>
                <a:latin typeface="Source Sans Pro" panose="020B0503030403020204" pitchFamily="34" charset="0"/>
              </a:rPr>
              <a:t>• Hygien inom vård samt livsmedelshygien</a:t>
            </a:r>
          </a:p>
          <a:p>
            <a:r>
              <a:rPr lang="sv-SE" dirty="0">
                <a:solidFill>
                  <a:schemeClr val="bg1"/>
                </a:solidFill>
                <a:latin typeface="Source Sans Pro" panose="020B0503030403020204" pitchFamily="34" charset="0"/>
              </a:rPr>
              <a:t>• Förflyttning och hjälpmedel i vården</a:t>
            </a:r>
          </a:p>
          <a:p>
            <a:r>
              <a:rPr lang="sv-SE" dirty="0">
                <a:solidFill>
                  <a:schemeClr val="bg1"/>
                </a:solidFill>
                <a:latin typeface="Source Sans Pro" panose="020B0503030403020204" pitchFamily="34" charset="0"/>
              </a:rPr>
              <a:t>• Olika funktionshinder</a:t>
            </a:r>
          </a:p>
          <a:p>
            <a:r>
              <a:rPr lang="sv-SE" dirty="0">
                <a:solidFill>
                  <a:schemeClr val="bg1"/>
                </a:solidFill>
                <a:latin typeface="Source Sans Pro" panose="020B0503030403020204" pitchFamily="34" charset="0"/>
              </a:rPr>
              <a:t>• Samhällskunskap - hur kommunen fungerar</a:t>
            </a:r>
          </a:p>
          <a:p>
            <a:r>
              <a:rPr lang="sv-SE" dirty="0">
                <a:solidFill>
                  <a:schemeClr val="bg1"/>
                </a:solidFill>
                <a:latin typeface="Source Sans Pro" panose="020B0503030403020204" pitchFamily="34" charset="0"/>
              </a:rPr>
              <a:t>• Dokumentation, sekretess och datakunskap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83EFFE5-2769-41BA-A83B-71857E639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201" y="5618099"/>
            <a:ext cx="1161517" cy="108221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5F5980D-1FCD-41F4-8441-8CB7B670D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73" y="5726568"/>
            <a:ext cx="888738" cy="86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5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F2892715-8634-4252-9C30-1D89C27AC498}"/>
              </a:ext>
            </a:extLst>
          </p:cNvPr>
          <p:cNvSpPr/>
          <p:nvPr/>
        </p:nvSpPr>
        <p:spPr>
          <a:xfrm>
            <a:off x="1316203" y="2242255"/>
            <a:ext cx="6096000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800" b="1" dirty="0">
                <a:latin typeface="SourceSansPro-Regular" panose="020B0503030403020204" pitchFamily="34" charset="0"/>
              </a:rPr>
              <a:t>Arbetsplatsutveckling:</a:t>
            </a:r>
          </a:p>
          <a:p>
            <a:r>
              <a:rPr lang="sv-SE" dirty="0">
                <a:latin typeface="SourceSansPro-Regular" panose="020B0503030403020204" pitchFamily="34" charset="0"/>
              </a:rPr>
              <a:t> </a:t>
            </a:r>
            <a:r>
              <a:rPr lang="sv-SE" dirty="0"/>
              <a:t>Workshops som lyfter olika aspekter på arbetsmiljö, samspel mellan medarbetare och vad det innebär att arbeta inkluderande i praktiken.</a:t>
            </a:r>
          </a:p>
          <a:p>
            <a:endParaRPr lang="sv-SE" dirty="0">
              <a:latin typeface="SourceSansPro-Regular" panose="020B0503030403020204" pitchFamily="34" charset="0"/>
            </a:endParaRPr>
          </a:p>
          <a:p>
            <a:r>
              <a:rPr lang="sv-SE" dirty="0">
                <a:latin typeface="SourceSansPro-Regular" panose="020B0503030403020204" pitchFamily="34" charset="0"/>
              </a:rPr>
              <a:t> </a:t>
            </a:r>
            <a:r>
              <a:rPr lang="sv-SE" sz="2400" b="1" dirty="0">
                <a:latin typeface="SourceSansPro-Regular" panose="020B0503030403020204" pitchFamily="34" charset="0"/>
              </a:rPr>
              <a:t>Utbildning  handledarstöd- KUB:</a:t>
            </a:r>
          </a:p>
          <a:p>
            <a:r>
              <a:rPr lang="sv-SE" dirty="0">
                <a:latin typeface="SourceSansPro-Regular" panose="020B0503030403020204" pitchFamily="34" charset="0"/>
              </a:rPr>
              <a:t> </a:t>
            </a:r>
            <a:r>
              <a:rPr lang="sv-SE" dirty="0"/>
              <a:t>KUB-modellen är ett verktyg för att strukturera lärande på</a:t>
            </a:r>
          </a:p>
          <a:p>
            <a:r>
              <a:rPr lang="sv-SE" dirty="0"/>
              <a:t>arbetsplatser utifrån arbetsuppgifter och generella arbetslivskompetenser.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1C0D78A-F873-4C47-A56F-D65F54AC6DC6}"/>
              </a:ext>
            </a:extLst>
          </p:cNvPr>
          <p:cNvSpPr txBox="1"/>
          <p:nvPr/>
        </p:nvSpPr>
        <p:spPr>
          <a:xfrm>
            <a:off x="712522" y="727968"/>
            <a:ext cx="9264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/>
              <a:t>Arbetsplatsutveckling och handledarstöd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CFD4923-481E-4167-A96C-29C26D932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201" y="5618099"/>
            <a:ext cx="1161517" cy="10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1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AA1CDFD-AF00-4E6C-95A5-EF316B7CF47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65" y="814464"/>
            <a:ext cx="3182471" cy="2047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D9834D8-0492-4448-94C2-E21C2B4F162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730734" y="1410819"/>
            <a:ext cx="2733987" cy="2423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25F98C69-62D7-4F90-AA56-64D53C4405B4}"/>
              </a:ext>
            </a:extLst>
          </p:cNvPr>
          <p:cNvSpPr/>
          <p:nvPr/>
        </p:nvSpPr>
        <p:spPr>
          <a:xfrm>
            <a:off x="3254476" y="471652"/>
            <a:ext cx="70497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sv-SE" sz="4400" b="1" dirty="0">
                <a:solidFill>
                  <a:prstClr val="black"/>
                </a:solidFill>
              </a:rPr>
              <a:t>272 serviceassistenter</a:t>
            </a:r>
          </a:p>
          <a:p>
            <a:pPr lvl="0">
              <a:defRPr/>
            </a:pPr>
            <a:r>
              <a:rPr lang="sv-SE" sz="2800" dirty="0">
                <a:solidFill>
                  <a:prstClr val="black"/>
                </a:solidFill>
              </a:rPr>
              <a:t>76 % (206) Utomeuropeiskt födda</a:t>
            </a:r>
          </a:p>
          <a:p>
            <a:pPr lvl="0">
              <a:defRPr/>
            </a:pPr>
            <a:r>
              <a:rPr lang="sv-SE" sz="2800" dirty="0">
                <a:solidFill>
                  <a:prstClr val="black"/>
                </a:solidFill>
              </a:rPr>
              <a:t>18 %   (48) Funktionsnedsättning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D9AD243-A6B3-4CB8-83D1-B916780A4098}"/>
              </a:ext>
            </a:extLst>
          </p:cNvPr>
          <p:cNvSpPr/>
          <p:nvPr/>
        </p:nvSpPr>
        <p:spPr>
          <a:xfrm>
            <a:off x="1765504" y="3214199"/>
            <a:ext cx="116552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3600" dirty="0"/>
              <a:t> 75 % Förskola/skola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3600" dirty="0"/>
              <a:t> 20 % Vård och omsorg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3600" dirty="0"/>
              <a:t> 40% till reguljära arbeten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3600" dirty="0"/>
              <a:t> 20% studier till reguljära jobb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sv-SE" sz="3600" dirty="0"/>
              <a:t>Huvuddelen väljer välfärdsjobben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60B6DE9-7435-49F3-A7A1-5D9F032C65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201" y="5618099"/>
            <a:ext cx="1161517" cy="108221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A833254-8A5C-473C-BE6D-69D046CBF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13" y="5835039"/>
            <a:ext cx="888738" cy="86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3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6364124-C6B9-4CA7-9031-15AF890255D5}"/>
              </a:ext>
            </a:extLst>
          </p:cNvPr>
          <p:cNvSpPr/>
          <p:nvPr/>
        </p:nvSpPr>
        <p:spPr>
          <a:xfrm>
            <a:off x="1520205" y="0"/>
            <a:ext cx="49862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  <a:r>
              <a:rPr kumimoji="0" lang="sv-S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Utvärdering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8382C8D-54F2-406B-A6B7-F38DE5392240}"/>
              </a:ext>
            </a:extLst>
          </p:cNvPr>
          <p:cNvSpPr/>
          <p:nvPr/>
        </p:nvSpPr>
        <p:spPr>
          <a:xfrm>
            <a:off x="8316385" y="104505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sv-SE" sz="1400" dirty="0">
                <a:solidFill>
                  <a:prstClr val="black"/>
                </a:solidFill>
                <a:latin typeface="Calibri" panose="020F0502020204030204"/>
              </a:rPr>
              <a:t>Fil dr sociologi Daniel Castillo</a:t>
            </a:r>
          </a:p>
          <a:p>
            <a:pPr lvl="0">
              <a:defRPr/>
            </a:pPr>
            <a:r>
              <a:rPr lang="sv-SE" sz="1400" dirty="0">
                <a:solidFill>
                  <a:prstClr val="black"/>
                </a:solidFill>
                <a:latin typeface="Calibri" panose="020F0502020204030204"/>
              </a:rPr>
              <a:t>Fil mag sociologi Mikael Ljung </a:t>
            </a:r>
          </a:p>
          <a:p>
            <a:pPr lvl="0">
              <a:defRPr/>
            </a:pPr>
            <a:r>
              <a:rPr lang="sv-SE" sz="1400" dirty="0">
                <a:solidFill>
                  <a:prstClr val="black"/>
                </a:solidFill>
                <a:latin typeface="Calibri" panose="020F0502020204030204"/>
              </a:rPr>
              <a:t>Rapport 2017:1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0650694-1482-4712-9896-2531E8271F2D}"/>
              </a:ext>
            </a:extLst>
          </p:cNvPr>
          <p:cNvSpPr/>
          <p:nvPr/>
        </p:nvSpPr>
        <p:spPr>
          <a:xfrm>
            <a:off x="1515095" y="1206613"/>
            <a:ext cx="6096000" cy="47746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sv-S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Förbättrade möjligheter för personal att ägna sig huvudsakliga arbetsuppgifter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sv-S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Arbetsdelning leder till nya yrkeskategorier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sv-S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rbetsdelning leder till förbättrad arbetsmiljö genom förtydligande av roller och arbetsuppgifter samt minskad stress.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 Breddade rekryteringsprocesser möjliggör rekrytering till större andel av kommunens invånare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sv-SE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Främjat verksamhetens kvalité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Minskad nettokostnad för kommunen</a:t>
            </a:r>
            <a:endParaRPr lang="sv-SE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11D154F-41C0-4014-AA3E-EFCAD8297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385" y="2013677"/>
            <a:ext cx="1973363" cy="259257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4DF09A1-8331-4D71-90D2-DC98C56EB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13" y="5835039"/>
            <a:ext cx="888738" cy="865277"/>
          </a:xfrm>
          <a:prstGeom prst="rect">
            <a:avLst/>
          </a:prstGeom>
        </p:spPr>
      </p:pic>
      <p:pic>
        <p:nvPicPr>
          <p:cNvPr id="8" name="Picture 369">
            <a:extLst>
              <a:ext uri="{FF2B5EF4-FFF2-40B4-BE49-F238E27FC236}">
                <a16:creationId xmlns:a16="http://schemas.microsoft.com/office/drawing/2014/main" id="{778FC833-026C-4FB5-B4AE-F2C874F53134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85" y="5250838"/>
            <a:ext cx="1793131" cy="865277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006C00FF-A248-49FC-9B4A-6EFE954F874E}"/>
              </a:ext>
            </a:extLst>
          </p:cNvPr>
          <p:cNvSpPr txBox="1"/>
          <p:nvPr/>
        </p:nvSpPr>
        <p:spPr>
          <a:xfrm>
            <a:off x="8316385" y="6098130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Rapport 2020-06-26</a:t>
            </a:r>
          </a:p>
        </p:txBody>
      </p:sp>
    </p:spTree>
    <p:extLst>
      <p:ext uri="{BB962C8B-B14F-4D97-AF65-F5344CB8AC3E}">
        <p14:creationId xmlns:p14="http://schemas.microsoft.com/office/powerpoint/2010/main" val="365575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 descr="En bild som visar skärmbild, skärm, dator&#10;&#10;Automatiskt genererad beskrivning">
            <a:extLst>
              <a:ext uri="{FF2B5EF4-FFF2-40B4-BE49-F238E27FC236}">
                <a16:creationId xmlns:a16="http://schemas.microsoft.com/office/drawing/2014/main" id="{810A4FB0-2853-48A3-97B7-168F233204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2" r="10602"/>
          <a:stretch>
            <a:fillRect/>
          </a:stretch>
        </p:blipFill>
        <p:spPr>
          <a:xfrm>
            <a:off x="-5361" y="0"/>
            <a:ext cx="12192599" cy="6859498"/>
          </a:xfr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0755E463-12F3-497B-8F82-BCCE98A04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3268" y="5600872"/>
            <a:ext cx="1164437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15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 descr="En bild som visar skärmbild, skärm, dator&#10;&#10;Automatiskt genererad beskrivning">
            <a:extLst>
              <a:ext uri="{FF2B5EF4-FFF2-40B4-BE49-F238E27FC236}">
                <a16:creationId xmlns:a16="http://schemas.microsoft.com/office/drawing/2014/main" id="{810A4FB0-2853-48A3-97B7-168F233204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2" r="10602"/>
          <a:stretch>
            <a:fillRect/>
          </a:stretch>
        </p:blipFill>
        <p:spPr>
          <a:xfrm>
            <a:off x="0" y="-1498"/>
            <a:ext cx="12192599" cy="6859498"/>
          </a:xfr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65763C87-92DC-481C-A242-EC1DE586BD01}"/>
              </a:ext>
            </a:extLst>
          </p:cNvPr>
          <p:cNvSpPr/>
          <p:nvPr/>
        </p:nvSpPr>
        <p:spPr>
          <a:xfrm>
            <a:off x="346308" y="2918259"/>
            <a:ext cx="11307776" cy="74533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  <a:spcBef>
                <a:spcPts val="800"/>
              </a:spcBef>
              <a:spcAft>
                <a:spcPts val="400"/>
              </a:spcAft>
            </a:pPr>
            <a:endParaRPr lang="sv-SE" sz="2800" b="1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spcBef>
                <a:spcPts val="800"/>
              </a:spcBef>
              <a:spcAft>
                <a:spcPts val="400"/>
              </a:spcAft>
            </a:pPr>
            <a:r>
              <a:rPr lang="sv-SE" sz="4800" b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Cirka 26,5 miljoner i minskade nettokostnader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A8AA09B-8C44-4538-922A-30214D12C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101" y="5642817"/>
            <a:ext cx="1164437" cy="107908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BB63CD0-5F88-4491-A47F-AF502F4CF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62" y="5857727"/>
            <a:ext cx="888738" cy="865277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37E99732-9D83-419F-846E-50864E8703C6}"/>
              </a:ext>
            </a:extLst>
          </p:cNvPr>
          <p:cNvSpPr txBox="1"/>
          <p:nvPr/>
        </p:nvSpPr>
        <p:spPr>
          <a:xfrm>
            <a:off x="1356552" y="4237439"/>
            <a:ext cx="874579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sv-SE" sz="2800" b="1" dirty="0"/>
              <a:t>Minskad snittkostnad ca 105:-/timma utan stöd AF</a:t>
            </a:r>
          </a:p>
        </p:txBody>
      </p:sp>
    </p:spTree>
    <p:extLst>
      <p:ext uri="{BB962C8B-B14F-4D97-AF65-F5344CB8AC3E}">
        <p14:creationId xmlns:p14="http://schemas.microsoft.com/office/powerpoint/2010/main" val="341048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201" y="5618099"/>
            <a:ext cx="1161517" cy="1082217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50FB282-39C9-45F6-B5E2-1ECA09176D7B}"/>
              </a:ext>
            </a:extLst>
          </p:cNvPr>
          <p:cNvSpPr/>
          <p:nvPr/>
        </p:nvSpPr>
        <p:spPr>
          <a:xfrm>
            <a:off x="2886355" y="238159"/>
            <a:ext cx="5493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Rätt person på rätt plats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CE3FFC5-EB19-4E7F-8CB0-485A97655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82571" y="1603705"/>
            <a:ext cx="3577519" cy="2085358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66E3F633-0597-4774-B5BF-684C263AAE23}"/>
              </a:ext>
            </a:extLst>
          </p:cNvPr>
          <p:cNvSpPr/>
          <p:nvPr/>
        </p:nvSpPr>
        <p:spPr>
          <a:xfrm>
            <a:off x="2467138" y="1225599"/>
            <a:ext cx="1743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Lärare 303:-/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E0CAA6F-564F-491B-AD9A-8CC5970194E7}"/>
              </a:ext>
            </a:extLst>
          </p:cNvPr>
          <p:cNvSpPr/>
          <p:nvPr/>
        </p:nvSpPr>
        <p:spPr>
          <a:xfrm>
            <a:off x="1236545" y="3697837"/>
            <a:ext cx="4204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Serviceassistent  165:-/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utan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anst.stöd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637A1A7-7946-437D-9B86-484DB7BABDC5}"/>
              </a:ext>
            </a:extLst>
          </p:cNvPr>
          <p:cNvSpPr/>
          <p:nvPr/>
        </p:nvSpPr>
        <p:spPr>
          <a:xfrm>
            <a:off x="1482571" y="4058395"/>
            <a:ext cx="4725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Rastvärd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Kopiering av material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Iordningställande av lokaler och möbler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fram material till undervisning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Enklare IT underhåll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Personalrumsvärd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Behjälplig, frukost, lunch mellanmål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066A919-2DBB-40AA-A7DF-131F776C354B}"/>
              </a:ext>
            </a:extLst>
          </p:cNvPr>
          <p:cNvSpPr/>
          <p:nvPr/>
        </p:nvSpPr>
        <p:spPr>
          <a:xfrm>
            <a:off x="1482571" y="6125607"/>
            <a:ext cx="408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Minskad kostnad 265.000:- /år</a:t>
            </a:r>
            <a:endParaRPr kumimoji="0" lang="sv-S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29B8EE1-D030-46EE-BE80-60AFDCBE24A7}"/>
              </a:ext>
            </a:extLst>
          </p:cNvPr>
          <p:cNvSpPr/>
          <p:nvPr/>
        </p:nvSpPr>
        <p:spPr>
          <a:xfrm>
            <a:off x="7081333" y="1225599"/>
            <a:ext cx="2450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Sjuksköterska 295:-/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FB3F3EE1-3BE2-4AAB-A0F5-B75C2F3E9C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545708" y="1594931"/>
            <a:ext cx="3756094" cy="2257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77F9A203-87F1-44B5-A981-4DF634454A59}"/>
              </a:ext>
            </a:extLst>
          </p:cNvPr>
          <p:cNvSpPr/>
          <p:nvPr/>
        </p:nvSpPr>
        <p:spPr>
          <a:xfrm>
            <a:off x="6400100" y="3848016"/>
            <a:ext cx="4215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Serviceassistent  55:-/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med lönebidrag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37DA1DF-F75A-45BB-8EF3-7B3C6547775B}"/>
              </a:ext>
            </a:extLst>
          </p:cNvPr>
          <p:cNvSpPr/>
          <p:nvPr/>
        </p:nvSpPr>
        <p:spPr>
          <a:xfrm>
            <a:off x="6628890" y="4127882"/>
            <a:ext cx="41781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  Apoteksärenden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Fylla på förråd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Enklare administrativt stöd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Tvätthantering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Bilvård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Hantera varuleveranser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Rengöring, material och redskap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82604A70-ECD7-44B9-8588-299FE95504BD}"/>
              </a:ext>
            </a:extLst>
          </p:cNvPr>
          <p:cNvSpPr/>
          <p:nvPr/>
        </p:nvSpPr>
        <p:spPr>
          <a:xfrm>
            <a:off x="6425622" y="6163131"/>
            <a:ext cx="408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Minskad kostnad 460.800:- /år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BC06493-46B8-4AF6-B077-3E7EE88C0B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462" y="5857727"/>
            <a:ext cx="888738" cy="86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7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9" grpId="0"/>
      <p:bldP spid="10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innehåll 3">
            <a:extLst>
              <a:ext uri="{FF2B5EF4-FFF2-40B4-BE49-F238E27FC236}">
                <a16:creationId xmlns:a16="http://schemas.microsoft.com/office/drawing/2014/main" id="{A44CB40A-F28B-4243-B18A-A1DC934D60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9" y="923925"/>
            <a:ext cx="9926567" cy="5580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48BBDEB-0EFE-43E4-B818-8ADC70E34C78}"/>
              </a:ext>
            </a:extLst>
          </p:cNvPr>
          <p:cNvSpPr txBox="1"/>
          <p:nvPr/>
        </p:nvSpPr>
        <p:spPr>
          <a:xfrm>
            <a:off x="7448550" y="923925"/>
            <a:ext cx="1914525" cy="584775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accent4">
                    <a:lumMod val="50000"/>
                  </a:schemeClr>
                </a:solidFill>
              </a:rPr>
              <a:t>+ 50%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EE15238-AA1E-4CFF-B0B6-DC6385DD6768}"/>
              </a:ext>
            </a:extLst>
          </p:cNvPr>
          <p:cNvSpPr txBox="1"/>
          <p:nvPr/>
        </p:nvSpPr>
        <p:spPr>
          <a:xfrm>
            <a:off x="1295400" y="4352925"/>
            <a:ext cx="1914525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accent4">
                    <a:lumMod val="50000"/>
                  </a:schemeClr>
                </a:solidFill>
              </a:rPr>
              <a:t>+ 5%</a:t>
            </a:r>
          </a:p>
        </p:txBody>
      </p:sp>
    </p:spTree>
    <p:extLst>
      <p:ext uri="{BB962C8B-B14F-4D97-AF65-F5344CB8AC3E}">
        <p14:creationId xmlns:p14="http://schemas.microsoft.com/office/powerpoint/2010/main" val="4208514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BBE40D41-1C54-4C16-A007-097CD38C6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1" y="99919"/>
            <a:ext cx="10499762" cy="1231392"/>
          </a:xfrm>
        </p:spPr>
        <p:txBody>
          <a:bodyPr/>
          <a:lstStyle/>
          <a:p>
            <a:r>
              <a:rPr lang="sv-SE" sz="3600" dirty="0">
                <a:solidFill>
                  <a:schemeClr val="tx1"/>
                </a:solidFill>
              </a:rPr>
              <a:t>                      Större personalmix</a:t>
            </a:r>
            <a:br>
              <a:rPr lang="sv-SE" sz="3600" dirty="0">
                <a:solidFill>
                  <a:schemeClr val="tx1"/>
                </a:solidFill>
              </a:rPr>
            </a:br>
            <a:r>
              <a:rPr lang="sv-SE" sz="3600" dirty="0">
                <a:solidFill>
                  <a:schemeClr val="tx1"/>
                </a:solidFill>
              </a:rPr>
              <a:t> Öka antalet anställda  – Minska kostnaderna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B4D2896-0CFF-4AE6-8C1D-6CF144C95AED}"/>
              </a:ext>
            </a:extLst>
          </p:cNvPr>
          <p:cNvSpPr/>
          <p:nvPr/>
        </p:nvSpPr>
        <p:spPr>
          <a:xfrm>
            <a:off x="1273559" y="1930187"/>
            <a:ext cx="3809080" cy="30775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1867" b="1" dirty="0"/>
          </a:p>
          <a:p>
            <a:pPr algn="ctr"/>
            <a:endParaRPr lang="sv-SE" sz="1867" b="1" dirty="0"/>
          </a:p>
          <a:p>
            <a:pPr algn="ctr"/>
            <a:r>
              <a:rPr lang="sv-SE" sz="1867" b="1" dirty="0"/>
              <a:t>Nuläge - en enhet efterfrågar följande kompetens:</a:t>
            </a:r>
          </a:p>
          <a:p>
            <a:pPr algn="ctr"/>
            <a:endParaRPr lang="sv-SE" sz="1867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3 ssk         150.000/mån  (36.000:-)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15 usk       592.000/mån  (28.400:-)</a:t>
            </a:r>
          </a:p>
          <a:p>
            <a:r>
              <a:rPr lang="sv-SE" sz="1400" dirty="0"/>
              <a:t> </a:t>
            </a:r>
          </a:p>
          <a:p>
            <a:r>
              <a:rPr lang="sv-SE" sz="1400" dirty="0"/>
              <a:t>Totalt </a:t>
            </a:r>
            <a:r>
              <a:rPr lang="sv-SE" sz="1400" b="1" dirty="0"/>
              <a:t>18 anställda </a:t>
            </a:r>
          </a:p>
          <a:p>
            <a:endParaRPr lang="sv-SE" sz="1400" dirty="0"/>
          </a:p>
          <a:p>
            <a:r>
              <a:rPr lang="sv-SE" dirty="0"/>
              <a:t>Summa kostnad      </a:t>
            </a:r>
            <a:r>
              <a:rPr lang="sv-SE" b="1" dirty="0"/>
              <a:t>742.000/mån</a:t>
            </a:r>
          </a:p>
          <a:p>
            <a:endParaRPr lang="sv-SE" sz="1867" dirty="0"/>
          </a:p>
          <a:p>
            <a:pPr algn="ctr"/>
            <a:endParaRPr lang="sv-SE" sz="1867" dirty="0"/>
          </a:p>
          <a:p>
            <a:pPr algn="ctr"/>
            <a:endParaRPr lang="sv-SE" sz="1867" dirty="0"/>
          </a:p>
        </p:txBody>
      </p:sp>
      <p:sp>
        <p:nvSpPr>
          <p:cNvPr id="7" name="Ned 7">
            <a:extLst>
              <a:ext uri="{FF2B5EF4-FFF2-40B4-BE49-F238E27FC236}">
                <a16:creationId xmlns:a16="http://schemas.microsoft.com/office/drawing/2014/main" id="{6A1C2EA4-8FEE-4754-AE42-E5102DFB8E2D}"/>
              </a:ext>
            </a:extLst>
          </p:cNvPr>
          <p:cNvSpPr/>
          <p:nvPr/>
        </p:nvSpPr>
        <p:spPr>
          <a:xfrm>
            <a:off x="2446318" y="5007784"/>
            <a:ext cx="789283" cy="627141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F05E58E-E277-4B2A-9BEB-9101BC8F66CB}"/>
              </a:ext>
            </a:extLst>
          </p:cNvPr>
          <p:cNvSpPr/>
          <p:nvPr/>
        </p:nvSpPr>
        <p:spPr>
          <a:xfrm>
            <a:off x="1719329" y="5634925"/>
            <a:ext cx="8364949" cy="9723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000" dirty="0">
                <a:solidFill>
                  <a:schemeClr val="tx1"/>
                </a:solidFill>
              </a:rPr>
              <a:t> Arbetar vi med rätt saker för att bidra till kvalitet och resultat?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000" dirty="0">
                <a:solidFill>
                  <a:schemeClr val="tx1"/>
                </a:solidFill>
              </a:rPr>
              <a:t>Har vi rätt kompetens och rätt bemanning?</a:t>
            </a:r>
          </a:p>
        </p:txBody>
      </p:sp>
      <p:sp>
        <p:nvSpPr>
          <p:cNvPr id="9" name="Ned 8">
            <a:extLst>
              <a:ext uri="{FF2B5EF4-FFF2-40B4-BE49-F238E27FC236}">
                <a16:creationId xmlns:a16="http://schemas.microsoft.com/office/drawing/2014/main" id="{40F2223B-D78C-4120-AB38-2A056D4A93B1}"/>
              </a:ext>
            </a:extLst>
          </p:cNvPr>
          <p:cNvSpPr/>
          <p:nvPr/>
        </p:nvSpPr>
        <p:spPr>
          <a:xfrm flipV="1">
            <a:off x="8418801" y="5042237"/>
            <a:ext cx="537600" cy="592688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 dirty="0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11892360-6160-4B92-9B50-49B63122BAD7}"/>
              </a:ext>
            </a:extLst>
          </p:cNvPr>
          <p:cNvSpPr txBox="1">
            <a:spLocks/>
          </p:cNvSpPr>
          <p:nvPr/>
        </p:nvSpPr>
        <p:spPr>
          <a:xfrm>
            <a:off x="5746584" y="1930187"/>
            <a:ext cx="4197752" cy="3112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800" b="1" dirty="0"/>
              <a:t>Efter helhetsgrepp – en enhet efterfrågar följande kompetens:</a:t>
            </a:r>
          </a:p>
          <a:p>
            <a:r>
              <a:rPr lang="sv-SE" sz="1400" dirty="0"/>
              <a:t>1 ssk                                   50.000/mån   (36.000:- )                                    </a:t>
            </a:r>
          </a:p>
          <a:p>
            <a:r>
              <a:rPr lang="sv-SE" sz="1400" dirty="0"/>
              <a:t>3 specialist usk                 125.000/mån   (30.000:- )</a:t>
            </a:r>
          </a:p>
          <a:p>
            <a:r>
              <a:rPr lang="sv-SE" sz="1400" dirty="0"/>
              <a:t>10 usk                                394.000/mån (28.400:-) </a:t>
            </a:r>
          </a:p>
          <a:p>
            <a:r>
              <a:rPr lang="sv-SE" sz="1400" dirty="0"/>
              <a:t>4 vårdbiträden                  138.400 /mån   (24.900:-) </a:t>
            </a:r>
          </a:p>
          <a:p>
            <a:r>
              <a:rPr lang="sv-SE" sz="1400" dirty="0"/>
              <a:t>1 serviceass.                        27.150/mån  (19.500:-) </a:t>
            </a:r>
          </a:p>
          <a:p>
            <a:pPr marL="0" indent="0">
              <a:buNone/>
            </a:pPr>
            <a:r>
              <a:rPr lang="sv-SE" sz="1400" dirty="0"/>
              <a:t>Totalt </a:t>
            </a:r>
            <a:r>
              <a:rPr lang="sv-SE" sz="1400" b="1" dirty="0"/>
              <a:t>19 anställda</a:t>
            </a:r>
          </a:p>
          <a:p>
            <a:pPr marL="0" indent="0">
              <a:buNone/>
            </a:pPr>
            <a:r>
              <a:rPr lang="sv-SE" sz="1800" dirty="0"/>
              <a:t>Summa kostnad           </a:t>
            </a:r>
            <a:r>
              <a:rPr lang="sv-SE" sz="1800" b="1" dirty="0"/>
              <a:t>734.550:-/mån</a:t>
            </a:r>
          </a:p>
        </p:txBody>
      </p:sp>
    </p:spTree>
    <p:extLst>
      <p:ext uri="{BB962C8B-B14F-4D97-AF65-F5344CB8AC3E}">
        <p14:creationId xmlns:p14="http://schemas.microsoft.com/office/powerpoint/2010/main" val="331692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701155-E8F7-4008-9239-698A0296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Lärdomar och medskick för framtiden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2CA0DFA-1EB3-41B1-BEF7-04EB8A9F8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32" y="2495203"/>
            <a:ext cx="9609825" cy="31589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v-SE" sz="2400" dirty="0">
                <a:solidFill>
                  <a:schemeClr val="tx1"/>
                </a:solidFill>
              </a:rPr>
              <a:t> Företrädesrätt och LAS är inget hinder för att matcha personer i arbetsmarknadsåtgärder till reguljära tjänster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dirty="0">
                <a:solidFill>
                  <a:schemeClr val="tx1"/>
                </a:solidFill>
              </a:rPr>
              <a:t> Tydligare plan/överenskommelse om övergång till reguljär tjänst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sv-SE" sz="2400" dirty="0">
                <a:solidFill>
                  <a:schemeClr val="tx1"/>
                </a:solidFill>
              </a:rPr>
              <a:t> Samverkan HR och AME</a:t>
            </a:r>
            <a:r>
              <a:rPr lang="sv-SE" sz="2400" dirty="0">
                <a:solidFill>
                  <a:prstClr val="black"/>
                </a:solidFill>
              </a:rPr>
              <a:t> = Framgångsfaktor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400" dirty="0">
                <a:solidFill>
                  <a:schemeClr val="tx1"/>
                </a:solidFill>
              </a:rPr>
              <a:t>Tillgängliga och inkluderande arbetsplatser samt arbetsplatsnära stöd är viktiga komponenter för att lyckas</a:t>
            </a:r>
          </a:p>
          <a:p>
            <a:pPr marL="30163" indent="0">
              <a:buNone/>
            </a:pPr>
            <a:endParaRPr lang="sv-SE" sz="2400" dirty="0">
              <a:solidFill>
                <a:schemeClr val="tx1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67E673C-EF1E-42CC-967D-7A8788160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622" y="5661669"/>
            <a:ext cx="1164437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6665" y="-114249"/>
            <a:ext cx="9954018" cy="1231392"/>
          </a:xfrm>
        </p:spPr>
        <p:txBody>
          <a:bodyPr/>
          <a:lstStyle/>
          <a:p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Arbetsmarknadsperspektiv</a:t>
            </a:r>
          </a:p>
        </p:txBody>
      </p:sp>
      <p:graphicFrame>
        <p:nvGraphicFramePr>
          <p:cNvPr id="5" name="Platshållare för innehåll 4"/>
          <p:cNvGraphicFramePr>
            <a:graphicFrameLocks noGrp="1"/>
          </p:cNvGraphicFramePr>
          <p:nvPr>
            <p:ph idx="1"/>
          </p:nvPr>
        </p:nvGraphicFramePr>
        <p:xfrm>
          <a:off x="663575" y="1703070"/>
          <a:ext cx="9610725" cy="3738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Bildobjekt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34" y="5232285"/>
            <a:ext cx="1161517" cy="1082217"/>
          </a:xfrm>
          <a:prstGeom prst="rect">
            <a:avLst/>
          </a:prstGeom>
        </p:spPr>
      </p:pic>
      <p:sp>
        <p:nvSpPr>
          <p:cNvPr id="3" name="Pil: höger 2">
            <a:extLst>
              <a:ext uri="{FF2B5EF4-FFF2-40B4-BE49-F238E27FC236}">
                <a16:creationId xmlns:a16="http://schemas.microsoft.com/office/drawing/2014/main" id="{C3BD640E-D502-4CE8-B6BD-63CA32AC8D61}"/>
              </a:ext>
            </a:extLst>
          </p:cNvPr>
          <p:cNvSpPr/>
          <p:nvPr/>
        </p:nvSpPr>
        <p:spPr>
          <a:xfrm>
            <a:off x="2052399" y="4527599"/>
            <a:ext cx="8087202" cy="174250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</a:rPr>
              <a:t>Samarbete arbetsmarknadsavdelning och arbetsförmedling</a:t>
            </a:r>
          </a:p>
        </p:txBody>
      </p:sp>
    </p:spTree>
    <p:extLst>
      <p:ext uri="{BB962C8B-B14F-4D97-AF65-F5344CB8AC3E}">
        <p14:creationId xmlns:p14="http://schemas.microsoft.com/office/powerpoint/2010/main" val="753422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4361" y="874602"/>
            <a:ext cx="9954018" cy="1231392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Skövdemodellen-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Arbetsmarknadsperspektiv</a:t>
            </a:r>
          </a:p>
        </p:txBody>
      </p:sp>
      <p:graphicFrame>
        <p:nvGraphicFramePr>
          <p:cNvPr id="5" name="Platshållare för innehåll 4"/>
          <p:cNvGraphicFramePr>
            <a:graphicFrameLocks noGrp="1"/>
          </p:cNvGraphicFramePr>
          <p:nvPr>
            <p:ph idx="1"/>
          </p:nvPr>
        </p:nvGraphicFramePr>
        <p:xfrm>
          <a:off x="663575" y="1703070"/>
          <a:ext cx="9610725" cy="3738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Bildobjekt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34" y="5232285"/>
            <a:ext cx="1161517" cy="1082217"/>
          </a:xfrm>
          <a:prstGeom prst="rect">
            <a:avLst/>
          </a:prstGeom>
        </p:spPr>
      </p:pic>
      <p:sp>
        <p:nvSpPr>
          <p:cNvPr id="3" name="Pil: höger 2">
            <a:extLst>
              <a:ext uri="{FF2B5EF4-FFF2-40B4-BE49-F238E27FC236}">
                <a16:creationId xmlns:a16="http://schemas.microsoft.com/office/drawing/2014/main" id="{C3BD640E-D502-4CE8-B6BD-63CA32AC8D61}"/>
              </a:ext>
            </a:extLst>
          </p:cNvPr>
          <p:cNvSpPr/>
          <p:nvPr/>
        </p:nvSpPr>
        <p:spPr>
          <a:xfrm>
            <a:off x="2461177" y="4574734"/>
            <a:ext cx="8087202" cy="174250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</a:rPr>
              <a:t>Samarbete HR, arbetsmarknadsavdelning, fackliga organisationer Arbetsförmedling</a:t>
            </a:r>
          </a:p>
        </p:txBody>
      </p:sp>
    </p:spTree>
    <p:extLst>
      <p:ext uri="{BB962C8B-B14F-4D97-AF65-F5344CB8AC3E}">
        <p14:creationId xmlns:p14="http://schemas.microsoft.com/office/powerpoint/2010/main" val="475451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273D5EA9-435A-48DC-A93C-A24882DB84EC}"/>
              </a:ext>
            </a:extLst>
          </p:cNvPr>
          <p:cNvSpPr txBox="1"/>
          <p:nvPr/>
        </p:nvSpPr>
        <p:spPr>
          <a:xfrm>
            <a:off x="3438777" y="568116"/>
            <a:ext cx="3903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0" b="1" dirty="0"/>
              <a:t>Framtiden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768B262-8DB4-47E3-8B40-1BF5D834545F}"/>
              </a:ext>
            </a:extLst>
          </p:cNvPr>
          <p:cNvSpPr txBox="1"/>
          <p:nvPr/>
        </p:nvSpPr>
        <p:spPr>
          <a:xfrm>
            <a:off x="3182112" y="2362715"/>
            <a:ext cx="577914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sv-SE" sz="4800" b="1" dirty="0"/>
              <a:t>  S</a:t>
            </a:r>
            <a:r>
              <a:rPr lang="sv-SE" sz="4800" dirty="0"/>
              <a:t>kifta perspektiv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4800" dirty="0"/>
              <a:t>  </a:t>
            </a:r>
            <a:r>
              <a:rPr lang="sv-SE" sz="4800" b="1" dirty="0"/>
              <a:t>S</a:t>
            </a:r>
            <a:r>
              <a:rPr lang="sv-SE" sz="4800" dirty="0"/>
              <a:t>ynliggöra behov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4800" b="1" dirty="0"/>
              <a:t>  S</a:t>
            </a:r>
            <a:r>
              <a:rPr lang="sv-SE" sz="4800" dirty="0"/>
              <a:t>amarbete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4800" dirty="0"/>
              <a:t>  </a:t>
            </a:r>
            <a:r>
              <a:rPr lang="sv-SE" sz="4800" b="1" dirty="0"/>
              <a:t>S</a:t>
            </a:r>
            <a:r>
              <a:rPr lang="sv-SE" sz="4800" dirty="0"/>
              <a:t>amordning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81CBD38-750B-4404-A0F1-7D9761333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34" y="5425232"/>
            <a:ext cx="1161517" cy="10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71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679789" y="292949"/>
            <a:ext cx="10613938" cy="1402129"/>
          </a:xfrm>
        </p:spPr>
        <p:txBody>
          <a:bodyPr/>
          <a:lstStyle/>
          <a:p>
            <a:r>
              <a:rPr lang="sv-SE" sz="4000" b="1" dirty="0">
                <a:latin typeface="Arial" panose="020B0604020202020204" pitchFamily="34" charset="0"/>
                <a:cs typeface="Arial" panose="020B0604020202020204" pitchFamily="34" charset="0"/>
              </a:rPr>
              <a:t>Rekrytera bredare – </a:t>
            </a:r>
            <a:br>
              <a:rPr lang="sv-SE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4000" b="1" dirty="0">
                <a:latin typeface="Arial" panose="020B0604020202020204" pitchFamily="34" charset="0"/>
                <a:cs typeface="Arial" panose="020B0604020202020204" pitchFamily="34" charset="0"/>
              </a:rPr>
              <a:t>Arbetsgivarperspektiv</a:t>
            </a:r>
            <a:br>
              <a:rPr lang="sv-SE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endParaRPr lang="sv-S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l: höger 8">
            <a:extLst>
              <a:ext uri="{FF2B5EF4-FFF2-40B4-BE49-F238E27FC236}">
                <a16:creationId xmlns:a16="http://schemas.microsoft.com/office/drawing/2014/main" id="{2113FC7E-B6B5-4622-98C0-32A81C9FF01C}"/>
              </a:ext>
            </a:extLst>
          </p:cNvPr>
          <p:cNvSpPr/>
          <p:nvPr/>
        </p:nvSpPr>
        <p:spPr>
          <a:xfrm rot="10800000">
            <a:off x="-3" y="1476461"/>
            <a:ext cx="11946577" cy="375581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94CD7275-DEBE-416D-8E94-22C46027F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538" y="2536991"/>
            <a:ext cx="1536325" cy="1687819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21D097FF-E938-4BD2-9D77-460458AD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951" y="2547124"/>
            <a:ext cx="1536325" cy="1677686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BF8A42A0-06A4-402D-B66C-289C0BA56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602" y="2561427"/>
            <a:ext cx="1536325" cy="1653935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7474EF53-B7F9-4A1F-8190-92BEB163C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207" y="2525115"/>
            <a:ext cx="1536325" cy="1645515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4DFB6570-B357-4ED4-9CD1-D320A3E6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051" y="2513240"/>
            <a:ext cx="1536325" cy="1687819"/>
          </a:xfrm>
          <a:prstGeom prst="rect">
            <a:avLst/>
          </a:prstGeom>
        </p:spPr>
      </p:pic>
      <p:sp>
        <p:nvSpPr>
          <p:cNvPr id="19" name="Pil: vänster 18">
            <a:extLst>
              <a:ext uri="{FF2B5EF4-FFF2-40B4-BE49-F238E27FC236}">
                <a16:creationId xmlns:a16="http://schemas.microsoft.com/office/drawing/2014/main" id="{D7159D76-5E20-404B-A75A-BA735D60F76C}"/>
              </a:ext>
            </a:extLst>
          </p:cNvPr>
          <p:cNvSpPr/>
          <p:nvPr/>
        </p:nvSpPr>
        <p:spPr>
          <a:xfrm>
            <a:off x="2530168" y="4424759"/>
            <a:ext cx="9038903" cy="1615044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Samarbete HR, behörig</a:t>
            </a:r>
            <a:r>
              <a:rPr kumimoji="0" lang="sv-SE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chef, AME, Fackliga organisationer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Arbetsförmedling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5F07CBB-A01B-4CBF-906B-D7C3AED33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3122" y="2527491"/>
            <a:ext cx="1507334" cy="1653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Bildobjekt 32">
            <a:extLst>
              <a:ext uri="{FF2B5EF4-FFF2-40B4-BE49-F238E27FC236}">
                <a16:creationId xmlns:a16="http://schemas.microsoft.com/office/drawing/2014/main" id="{139EAF77-1B9D-46CD-8CE5-AF01AF23C6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2620" y="2513240"/>
            <a:ext cx="1536325" cy="168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textruta 33">
            <a:extLst>
              <a:ext uri="{FF2B5EF4-FFF2-40B4-BE49-F238E27FC236}">
                <a16:creationId xmlns:a16="http://schemas.microsoft.com/office/drawing/2014/main" id="{E52DB66E-37F9-40E3-9274-AFC1359DD071}"/>
              </a:ext>
            </a:extLst>
          </p:cNvPr>
          <p:cNvSpPr txBox="1"/>
          <p:nvPr/>
        </p:nvSpPr>
        <p:spPr>
          <a:xfrm>
            <a:off x="10082671" y="2972897"/>
            <a:ext cx="1626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>
                <a:solidFill>
                  <a:srgbClr val="FFFF00"/>
                </a:solidFill>
              </a:rPr>
              <a:t>Politik</a:t>
            </a:r>
          </a:p>
          <a:p>
            <a:r>
              <a:rPr lang="sv-SE" sz="1600" b="1" dirty="0">
                <a:solidFill>
                  <a:srgbClr val="FFFF00"/>
                </a:solidFill>
              </a:rPr>
              <a:t>Ledningsgrupper</a:t>
            </a:r>
          </a:p>
          <a:p>
            <a:r>
              <a:rPr lang="sv-SE" sz="1600" b="1" dirty="0">
                <a:solidFill>
                  <a:srgbClr val="FFFF00"/>
                </a:solidFill>
              </a:rPr>
              <a:t>Fackliga org.</a:t>
            </a:r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43054BC7-BA9D-44C3-B2E5-14F16787DB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7826" y="2547301"/>
            <a:ext cx="1536325" cy="1653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Bildobjekt 38">
            <a:extLst>
              <a:ext uri="{FF2B5EF4-FFF2-40B4-BE49-F238E27FC236}">
                <a16:creationId xmlns:a16="http://schemas.microsoft.com/office/drawing/2014/main" id="{4A255928-7F28-4C7D-ADDE-DF8AD78E5B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1867" y="2513240"/>
            <a:ext cx="1536324" cy="168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textruta 39">
            <a:extLst>
              <a:ext uri="{FF2B5EF4-FFF2-40B4-BE49-F238E27FC236}">
                <a16:creationId xmlns:a16="http://schemas.microsoft.com/office/drawing/2014/main" id="{38689079-92AF-4629-9796-D32F4EBB0BDF}"/>
              </a:ext>
            </a:extLst>
          </p:cNvPr>
          <p:cNvSpPr txBox="1"/>
          <p:nvPr/>
        </p:nvSpPr>
        <p:spPr>
          <a:xfrm>
            <a:off x="5365363" y="2932594"/>
            <a:ext cx="1536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Befattnings-beskrivning</a:t>
            </a:r>
          </a:p>
        </p:txBody>
      </p:sp>
      <p:pic>
        <p:nvPicPr>
          <p:cNvPr id="41" name="Bildobjekt 40" descr="En bild som visar pil&#10;&#10;Automatiskt genererad beskrivning">
            <a:extLst>
              <a:ext uri="{FF2B5EF4-FFF2-40B4-BE49-F238E27FC236}">
                <a16:creationId xmlns:a16="http://schemas.microsoft.com/office/drawing/2014/main" id="{E9BFABD4-BDA4-41A3-8FF3-D079B2539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511051" y="2503540"/>
            <a:ext cx="1551784" cy="168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2" name="textruta 41">
            <a:extLst>
              <a:ext uri="{FF2B5EF4-FFF2-40B4-BE49-F238E27FC236}">
                <a16:creationId xmlns:a16="http://schemas.microsoft.com/office/drawing/2014/main" id="{AD7F8B3B-1ED6-4ABD-9A5B-3DDC276D2F90}"/>
              </a:ext>
            </a:extLst>
          </p:cNvPr>
          <p:cNvSpPr txBox="1"/>
          <p:nvPr/>
        </p:nvSpPr>
        <p:spPr>
          <a:xfrm>
            <a:off x="3965667" y="2951611"/>
            <a:ext cx="683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LOI</a:t>
            </a:r>
          </a:p>
          <a:p>
            <a:r>
              <a:rPr lang="sv-SE" sz="900" b="1" dirty="0"/>
              <a:t>Överens-</a:t>
            </a:r>
          </a:p>
          <a:p>
            <a:r>
              <a:rPr lang="sv-SE" sz="900" b="1" dirty="0" err="1"/>
              <a:t>kommelse</a:t>
            </a:r>
            <a:endParaRPr lang="sv-SE" sz="900" b="1" dirty="0"/>
          </a:p>
        </p:txBody>
      </p:sp>
      <p:pic>
        <p:nvPicPr>
          <p:cNvPr id="43" name="Bildobjekt 42">
            <a:extLst>
              <a:ext uri="{FF2B5EF4-FFF2-40B4-BE49-F238E27FC236}">
                <a16:creationId xmlns:a16="http://schemas.microsoft.com/office/drawing/2014/main" id="{27B284D4-95BA-4F0B-BED1-826DF057DD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6349" y="2470089"/>
            <a:ext cx="1536325" cy="1653758"/>
          </a:xfrm>
          <a:prstGeom prst="rect">
            <a:avLst/>
          </a:prstGeom>
        </p:spPr>
      </p:pic>
      <p:sp>
        <p:nvSpPr>
          <p:cNvPr id="44" name="textruta 43">
            <a:extLst>
              <a:ext uri="{FF2B5EF4-FFF2-40B4-BE49-F238E27FC236}">
                <a16:creationId xmlns:a16="http://schemas.microsoft.com/office/drawing/2014/main" id="{943C83EA-E068-4A60-A4F9-73EC881CC30A}"/>
              </a:ext>
            </a:extLst>
          </p:cNvPr>
          <p:cNvSpPr txBox="1"/>
          <p:nvPr/>
        </p:nvSpPr>
        <p:spPr>
          <a:xfrm>
            <a:off x="1994122" y="3678203"/>
            <a:ext cx="159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tills vidare</a:t>
            </a:r>
          </a:p>
        </p:txBody>
      </p:sp>
    </p:spTree>
    <p:extLst>
      <p:ext uri="{BB962C8B-B14F-4D97-AF65-F5344CB8AC3E}">
        <p14:creationId xmlns:p14="http://schemas.microsoft.com/office/powerpoint/2010/main" val="39843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/>
      <p:bldP spid="40" grpId="0"/>
      <p:bldP spid="42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201" y="5618099"/>
            <a:ext cx="1161517" cy="1082217"/>
          </a:xfrm>
          <a:prstGeom prst="rect">
            <a:avLst/>
          </a:prstGeom>
        </p:spPr>
      </p:pic>
      <p:pic>
        <p:nvPicPr>
          <p:cNvPr id="1026" name="Picture 2" descr="fc18dadc-6a85-4cb5-92ec-61ce6f11300f@skovde">
            <a:extLst>
              <a:ext uri="{FF2B5EF4-FFF2-40B4-BE49-F238E27FC236}">
                <a16:creationId xmlns:a16="http://schemas.microsoft.com/office/drawing/2014/main" id="{8D4BB09B-2BFE-4072-A7B1-E931C1D7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3175"/>
            <a:ext cx="125285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C9C9276D-780F-4F85-B366-4815B60F0B28}"/>
              </a:ext>
            </a:extLst>
          </p:cNvPr>
          <p:cNvSpPr txBox="1"/>
          <p:nvPr/>
        </p:nvSpPr>
        <p:spPr>
          <a:xfrm>
            <a:off x="2192987" y="1829306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7200" b="1" dirty="0"/>
              <a:t>  </a:t>
            </a:r>
            <a:endParaRPr lang="sv-SE" sz="7200" b="1" dirty="0">
              <a:solidFill>
                <a:srgbClr val="FFFF00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DD82807-8C54-4CDD-986F-B0CB4C734825}"/>
              </a:ext>
            </a:extLst>
          </p:cNvPr>
          <p:cNvSpPr txBox="1"/>
          <p:nvPr/>
        </p:nvSpPr>
        <p:spPr>
          <a:xfrm>
            <a:off x="4268038" y="2598003"/>
            <a:ext cx="3803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b="1" dirty="0">
                <a:solidFill>
                  <a:srgbClr val="0070C0"/>
                </a:solidFill>
              </a:rPr>
              <a:t>Tack för mig</a:t>
            </a:r>
          </a:p>
        </p:txBody>
      </p:sp>
    </p:spTree>
    <p:extLst>
      <p:ext uri="{BB962C8B-B14F-4D97-AF65-F5344CB8AC3E}">
        <p14:creationId xmlns:p14="http://schemas.microsoft.com/office/powerpoint/2010/main" val="236912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9760" y="655743"/>
            <a:ext cx="9752971" cy="872159"/>
          </a:xfrm>
        </p:spPr>
        <p:txBody>
          <a:bodyPr>
            <a:normAutofit fontScale="90000"/>
          </a:bodyPr>
          <a:lstStyle/>
          <a:p>
            <a:r>
              <a:rPr lang="sv-SE" sz="2667" dirty="0">
                <a:solidFill>
                  <a:schemeClr val="tx1"/>
                </a:solidFill>
              </a:rPr>
              <a:t>Arbetslöshetens utveckling 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sz="1333" dirty="0">
                <a:solidFill>
                  <a:schemeClr val="tx1"/>
                </a:solidFill>
              </a:rPr>
              <a:t>Arbetslösa med utsatt ställning: personer med förgymnasial utbildning, personer med funktionsnedsättning som medför nedsatt arbetsförmåga, arbetslösa i åldern 55-64 år, och utomeuropeiskt födda arbetslösa. Källa: Arbetsförmedlingens verksamhetsstatisti</a:t>
            </a:r>
            <a:r>
              <a:rPr lang="sv-SE" sz="1333" dirty="0"/>
              <a:t>k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00" y="1641933"/>
            <a:ext cx="8793600" cy="492477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AD6A138-C6D2-4A71-8AA2-1C54DA545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5949760"/>
            <a:ext cx="890093" cy="835224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A5A58CA-84BF-4EE0-A890-BC1921C96E1D}"/>
              </a:ext>
            </a:extLst>
          </p:cNvPr>
          <p:cNvSpPr/>
          <p:nvPr/>
        </p:nvSpPr>
        <p:spPr>
          <a:xfrm>
            <a:off x="7992862" y="259800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500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2021-03-01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500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 200.000 personer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E500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arbetslösa över 1 år</a:t>
            </a:r>
          </a:p>
        </p:txBody>
      </p:sp>
    </p:spTree>
    <p:extLst>
      <p:ext uri="{BB962C8B-B14F-4D97-AF65-F5344CB8AC3E}">
        <p14:creationId xmlns:p14="http://schemas.microsoft.com/office/powerpoint/2010/main" val="14707792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/>
          <p:cNvSpPr>
            <a:spLocks noGrp="1"/>
          </p:cNvSpPr>
          <p:nvPr>
            <p:ph type="sldNum" sz="quarter" idx="4294967295"/>
          </p:nvPr>
        </p:nvSpPr>
        <p:spPr>
          <a:xfrm>
            <a:off x="11587163" y="6269038"/>
            <a:ext cx="604837" cy="417512"/>
          </a:xfrm>
          <a:prstGeom prst="rect">
            <a:avLst/>
          </a:prstGeom>
        </p:spPr>
        <p:txBody>
          <a:bodyPr/>
          <a:lstStyle/>
          <a:p>
            <a:fld id="{CCB980A4-8073-2E47-BD49-CDC58DACAC28}" type="slidenum">
              <a:rPr lang="sv-SE" smtClean="0"/>
              <a:pPr/>
              <a:t>4</a:t>
            </a:fld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B92C5BE-B29A-48D2-BE50-B5F3FF5D6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17" y="914418"/>
            <a:ext cx="7640116" cy="556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644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35" r="3935"/>
          <a:stretch/>
        </p:blipFill>
        <p:spPr>
          <a:xfrm>
            <a:off x="1612649" y="585786"/>
            <a:ext cx="7870462" cy="627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ktangel 3"/>
          <p:cNvSpPr/>
          <p:nvPr/>
        </p:nvSpPr>
        <p:spPr>
          <a:xfrm>
            <a:off x="2547303" y="4982440"/>
            <a:ext cx="1676400" cy="1440873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604905" y="3555423"/>
            <a:ext cx="1676400" cy="1427018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604905" y="4982441"/>
            <a:ext cx="1676400" cy="1440873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6758420" y="2128405"/>
            <a:ext cx="1634837" cy="1427018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560A977-8F45-42CF-A4D8-FDF3A32C2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34" y="5232285"/>
            <a:ext cx="1161517" cy="10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1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/>
          </p:cNvSpPr>
          <p:nvPr/>
        </p:nvSpPr>
        <p:spPr>
          <a:xfrm>
            <a:off x="587375" y="925242"/>
            <a:ext cx="9162267" cy="8755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sv-SE" sz="4400" b="0" kern="1200" dirty="0">
                <a:solidFill>
                  <a:schemeClr val="bg1"/>
                </a:solidFill>
                <a:latin typeface="Source Sans Pro Semibold" panose="020B06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 Semibold" panose="020B0603030403020204" pitchFamily="34" charset="0"/>
                <a:ea typeface="+mj-ea"/>
                <a:cs typeface="+mj-cs"/>
              </a:rPr>
              <a:t>Arbetsmarknadens paradox</a:t>
            </a:r>
          </a:p>
        </p:txBody>
      </p:sp>
      <p:pic>
        <p:nvPicPr>
          <p:cNvPr id="5" name="Platshållare för innehåll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2" y="1988457"/>
            <a:ext cx="2888427" cy="3195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02" y="1988457"/>
            <a:ext cx="3369665" cy="3172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ruta 6"/>
          <p:cNvSpPr txBox="1"/>
          <p:nvPr/>
        </p:nvSpPr>
        <p:spPr>
          <a:xfrm>
            <a:off x="1872194" y="4933554"/>
            <a:ext cx="34115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Innanför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Minskad tid för brukare och elever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Ökad sjukskrivning och ohälsa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Ökad administration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Rekryteringsbehov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314" y="1800809"/>
            <a:ext cx="4455885" cy="3428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ktangel 8"/>
          <p:cNvSpPr/>
          <p:nvPr/>
        </p:nvSpPr>
        <p:spPr>
          <a:xfrm>
            <a:off x="8695506" y="5004662"/>
            <a:ext cx="210826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Utanför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Nyanlända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Ungdomar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Funktionsnedsatta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Vill ha ett arbete</a:t>
            </a:r>
          </a:p>
        </p:txBody>
      </p:sp>
    </p:spTree>
    <p:extLst>
      <p:ext uri="{BB962C8B-B14F-4D97-AF65-F5344CB8AC3E}">
        <p14:creationId xmlns:p14="http://schemas.microsoft.com/office/powerpoint/2010/main" val="927215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43" y="-86598"/>
            <a:ext cx="6778171" cy="3022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ruta 6"/>
          <p:cNvSpPr txBox="1"/>
          <p:nvPr/>
        </p:nvSpPr>
        <p:spPr>
          <a:xfrm>
            <a:off x="2408416" y="1132418"/>
            <a:ext cx="2214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Samarbete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6502601" y="1132418"/>
            <a:ext cx="2237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Samverkan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2249714" y="3198183"/>
            <a:ext cx="6706003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Arbetsmarknadsavdelningen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 –avdelningen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Vuxenutbildningen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Arbetsförmedlingen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Fackliga organisationer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52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0EF1BA57-CB9E-4304-9921-C80221AF2B0D}"/>
              </a:ext>
            </a:extLst>
          </p:cNvPr>
          <p:cNvSpPr txBox="1"/>
          <p:nvPr/>
        </p:nvSpPr>
        <p:spPr>
          <a:xfrm>
            <a:off x="1847593" y="276323"/>
            <a:ext cx="88793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>
                <a:solidFill>
                  <a:schemeClr val="bg1"/>
                </a:solidFill>
              </a:rPr>
              <a:t>Använd kompetensen rätt </a:t>
            </a:r>
          </a:p>
          <a:p>
            <a:r>
              <a:rPr lang="sv-SE" sz="5400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A670AA1-5C00-4C22-B417-D32E631D5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43" y="1736522"/>
            <a:ext cx="8998457" cy="532252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4FA3A9F7-B56A-4A11-8F67-718513612F70}"/>
              </a:ext>
            </a:extLst>
          </p:cNvPr>
          <p:cNvSpPr txBox="1"/>
          <p:nvPr/>
        </p:nvSpPr>
        <p:spPr>
          <a:xfrm>
            <a:off x="4264606" y="5410365"/>
            <a:ext cx="3140988" cy="646331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</a:rPr>
              <a:t>Uppgifter som behöver göras</a:t>
            </a:r>
          </a:p>
          <a:p>
            <a:r>
              <a:rPr lang="sv-SE" b="1" dirty="0">
                <a:solidFill>
                  <a:schemeClr val="bg1"/>
                </a:solidFill>
              </a:rPr>
              <a:t>men kan göras av någon annan</a:t>
            </a: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CF43198C-36F7-40C3-B6C2-F6AF8562495F}"/>
              </a:ext>
            </a:extLst>
          </p:cNvPr>
          <p:cNvGrpSpPr/>
          <p:nvPr/>
        </p:nvGrpSpPr>
        <p:grpSpPr>
          <a:xfrm>
            <a:off x="719242" y="1801446"/>
            <a:ext cx="1143775" cy="1016237"/>
            <a:chOff x="-161925" y="1731963"/>
            <a:chExt cx="6286500" cy="5600700"/>
          </a:xfrm>
        </p:grpSpPr>
        <p:grpSp>
          <p:nvGrpSpPr>
            <p:cNvPr id="12" name="Group 43">
              <a:extLst>
                <a:ext uri="{FF2B5EF4-FFF2-40B4-BE49-F238E27FC236}">
                  <a16:creationId xmlns:a16="http://schemas.microsoft.com/office/drawing/2014/main" id="{2FECBD9E-89CB-49C7-9885-467E06A49D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61925" y="1731963"/>
              <a:ext cx="6286500" cy="5600700"/>
              <a:chOff x="2421" y="5224"/>
              <a:chExt cx="6156" cy="6156"/>
            </a:xfrm>
          </p:grpSpPr>
          <p:sp>
            <p:nvSpPr>
              <p:cNvPr id="20" name="AutoShape 51">
                <a:extLst>
                  <a:ext uri="{FF2B5EF4-FFF2-40B4-BE49-F238E27FC236}">
                    <a16:creationId xmlns:a16="http://schemas.microsoft.com/office/drawing/2014/main" id="{084A632E-B67E-4151-8C48-2BE93917E517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2763" y="5566"/>
                <a:ext cx="5472" cy="5472"/>
              </a:xfrm>
              <a:custGeom>
                <a:avLst/>
                <a:gdLst>
                  <a:gd name="G0" fmla="+- 1350 0 0"/>
                  <a:gd name="G1" fmla="+- 21600 0 1350"/>
                  <a:gd name="G2" fmla="+- 21600 0 135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50" y="10800"/>
                    </a:moveTo>
                    <a:cubicBezTo>
                      <a:pt x="1350" y="16019"/>
                      <a:pt x="5581" y="20250"/>
                      <a:pt x="10800" y="20250"/>
                    </a:cubicBezTo>
                    <a:cubicBezTo>
                      <a:pt x="16019" y="20250"/>
                      <a:pt x="20250" y="16019"/>
                      <a:pt x="20250" y="10800"/>
                    </a:cubicBezTo>
                    <a:cubicBezTo>
                      <a:pt x="20250" y="5581"/>
                      <a:pt x="16019" y="1350"/>
                      <a:pt x="10800" y="1350"/>
                    </a:cubicBezTo>
                    <a:cubicBezTo>
                      <a:pt x="5581" y="1350"/>
                      <a:pt x="1350" y="5581"/>
                      <a:pt x="1350" y="108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defTabSz="38575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sz="76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AutoShape 50">
                <a:extLst>
                  <a:ext uri="{FF2B5EF4-FFF2-40B4-BE49-F238E27FC236}">
                    <a16:creationId xmlns:a16="http://schemas.microsoft.com/office/drawing/2014/main" id="{B76BD1BE-8A48-45D7-80D5-34323F1A5DD7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3447" y="6250"/>
                <a:ext cx="4104" cy="4104"/>
              </a:xfrm>
              <a:custGeom>
                <a:avLst/>
                <a:gdLst>
                  <a:gd name="G0" fmla="+- 1800 0 0"/>
                  <a:gd name="G1" fmla="+- 21600 0 1800"/>
                  <a:gd name="G2" fmla="+- 21600 0 18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800" y="10800"/>
                    </a:moveTo>
                    <a:cubicBezTo>
                      <a:pt x="1800" y="15771"/>
                      <a:pt x="5829" y="19800"/>
                      <a:pt x="10800" y="19800"/>
                    </a:cubicBezTo>
                    <a:cubicBezTo>
                      <a:pt x="15771" y="19800"/>
                      <a:pt x="19800" y="15771"/>
                      <a:pt x="19800" y="10800"/>
                    </a:cubicBezTo>
                    <a:cubicBezTo>
                      <a:pt x="19800" y="5829"/>
                      <a:pt x="15771" y="1800"/>
                      <a:pt x="10800" y="1800"/>
                    </a:cubicBezTo>
                    <a:cubicBezTo>
                      <a:pt x="5829" y="1800"/>
                      <a:pt x="1800" y="5829"/>
                      <a:pt x="1800" y="108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defTabSz="38575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sz="76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AutoShape 49">
                <a:extLst>
                  <a:ext uri="{FF2B5EF4-FFF2-40B4-BE49-F238E27FC236}">
                    <a16:creationId xmlns:a16="http://schemas.microsoft.com/office/drawing/2014/main" id="{92022E7A-C923-4A9E-8BFB-9CC8901E1B75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2421" y="5224"/>
                <a:ext cx="6156" cy="6156"/>
              </a:xfrm>
              <a:custGeom>
                <a:avLst/>
                <a:gdLst>
                  <a:gd name="G0" fmla="+- 1200 0 0"/>
                  <a:gd name="G1" fmla="+- 21600 0 1200"/>
                  <a:gd name="G2" fmla="+- 21600 0 12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00" y="10800"/>
                    </a:moveTo>
                    <a:cubicBezTo>
                      <a:pt x="1200" y="16102"/>
                      <a:pt x="5498" y="20400"/>
                      <a:pt x="10800" y="20400"/>
                    </a:cubicBezTo>
                    <a:cubicBezTo>
                      <a:pt x="16102" y="20400"/>
                      <a:pt x="20400" y="16102"/>
                      <a:pt x="20400" y="10800"/>
                    </a:cubicBezTo>
                    <a:cubicBezTo>
                      <a:pt x="20400" y="5498"/>
                      <a:pt x="16102" y="1200"/>
                      <a:pt x="10800" y="1200"/>
                    </a:cubicBezTo>
                    <a:cubicBezTo>
                      <a:pt x="5498" y="1200"/>
                      <a:pt x="1200" y="5498"/>
                      <a:pt x="1200" y="108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defTabSz="38575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sz="76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AutoShape 48">
                <a:extLst>
                  <a:ext uri="{FF2B5EF4-FFF2-40B4-BE49-F238E27FC236}">
                    <a16:creationId xmlns:a16="http://schemas.microsoft.com/office/drawing/2014/main" id="{4C9FFC75-5DC4-4FF3-8424-CD00DDAB02D5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3789" y="6592"/>
                <a:ext cx="3420" cy="3420"/>
              </a:xfrm>
              <a:custGeom>
                <a:avLst/>
                <a:gdLst>
                  <a:gd name="G0" fmla="+- 2160 0 0"/>
                  <a:gd name="G1" fmla="+- 21600 0 2160"/>
                  <a:gd name="G2" fmla="+- 21600 0 216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160" y="10800"/>
                    </a:moveTo>
                    <a:cubicBezTo>
                      <a:pt x="2160" y="15572"/>
                      <a:pt x="6028" y="19440"/>
                      <a:pt x="10800" y="19440"/>
                    </a:cubicBezTo>
                    <a:cubicBezTo>
                      <a:pt x="15572" y="19440"/>
                      <a:pt x="19440" y="15572"/>
                      <a:pt x="19440" y="10800"/>
                    </a:cubicBezTo>
                    <a:cubicBezTo>
                      <a:pt x="19440" y="6028"/>
                      <a:pt x="15572" y="2160"/>
                      <a:pt x="10800" y="2160"/>
                    </a:cubicBezTo>
                    <a:cubicBezTo>
                      <a:pt x="6028" y="2160"/>
                      <a:pt x="2160" y="6028"/>
                      <a:pt x="2160" y="108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defTabSz="38575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sz="76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AutoShape 47">
                <a:extLst>
                  <a:ext uri="{FF2B5EF4-FFF2-40B4-BE49-F238E27FC236}">
                    <a16:creationId xmlns:a16="http://schemas.microsoft.com/office/drawing/2014/main" id="{48B6C026-27D0-4925-A90F-244FF61C112A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4131" y="6934"/>
                <a:ext cx="2736" cy="2736"/>
              </a:xfrm>
              <a:custGeom>
                <a:avLst/>
                <a:gdLst>
                  <a:gd name="G0" fmla="+- 2700 0 0"/>
                  <a:gd name="G1" fmla="+- 21600 0 2700"/>
                  <a:gd name="G2" fmla="+- 21600 0 27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700" y="10800"/>
                    </a:moveTo>
                    <a:cubicBezTo>
                      <a:pt x="2700" y="15274"/>
                      <a:pt x="6326" y="18900"/>
                      <a:pt x="10800" y="18900"/>
                    </a:cubicBezTo>
                    <a:cubicBezTo>
                      <a:pt x="15274" y="18900"/>
                      <a:pt x="18900" y="15274"/>
                      <a:pt x="18900" y="10800"/>
                    </a:cubicBezTo>
                    <a:cubicBezTo>
                      <a:pt x="18900" y="6326"/>
                      <a:pt x="15274" y="2700"/>
                      <a:pt x="10800" y="2700"/>
                    </a:cubicBezTo>
                    <a:cubicBezTo>
                      <a:pt x="6326" y="2700"/>
                      <a:pt x="2700" y="6326"/>
                      <a:pt x="2700" y="108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defTabSz="38575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sz="76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AutoShape 46">
                <a:extLst>
                  <a:ext uri="{FF2B5EF4-FFF2-40B4-BE49-F238E27FC236}">
                    <a16:creationId xmlns:a16="http://schemas.microsoft.com/office/drawing/2014/main" id="{8503A45B-C90C-4410-A51F-DD0BF2E47B27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4473" y="7276"/>
                <a:ext cx="2052" cy="2052"/>
              </a:xfrm>
              <a:custGeom>
                <a:avLst/>
                <a:gdLst>
                  <a:gd name="G0" fmla="+- 3600 0 0"/>
                  <a:gd name="G1" fmla="+- 21600 0 3600"/>
                  <a:gd name="G2" fmla="+- 21600 0 36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600" y="10800"/>
                    </a:moveTo>
                    <a:cubicBezTo>
                      <a:pt x="3600" y="14776"/>
                      <a:pt x="6824" y="18000"/>
                      <a:pt x="10800" y="18000"/>
                    </a:cubicBezTo>
                    <a:cubicBezTo>
                      <a:pt x="14776" y="18000"/>
                      <a:pt x="18000" y="14776"/>
                      <a:pt x="18000" y="10800"/>
                    </a:cubicBezTo>
                    <a:cubicBezTo>
                      <a:pt x="18000" y="6824"/>
                      <a:pt x="14776" y="3600"/>
                      <a:pt x="10800" y="3600"/>
                    </a:cubicBezTo>
                    <a:cubicBezTo>
                      <a:pt x="6824" y="3600"/>
                      <a:pt x="3600" y="6824"/>
                      <a:pt x="3600" y="10800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defTabSz="38575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sz="76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AutoShape 45">
                <a:extLst>
                  <a:ext uri="{FF2B5EF4-FFF2-40B4-BE49-F238E27FC236}">
                    <a16:creationId xmlns:a16="http://schemas.microsoft.com/office/drawing/2014/main" id="{87DC4313-B8DF-408F-85F9-035A2B1128C4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4815" y="7618"/>
                <a:ext cx="1368" cy="1368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defTabSz="38575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sz="76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_s1044">
                <a:extLst>
                  <a:ext uri="{FF2B5EF4-FFF2-40B4-BE49-F238E27FC236}">
                    <a16:creationId xmlns:a16="http://schemas.microsoft.com/office/drawing/2014/main" id="{7AB0378A-0D01-4DC4-962F-932A051FC43C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5157" y="7960"/>
                <a:ext cx="684" cy="68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38576" tIns="19289" rIns="38576" bIns="19289" numCol="1" anchor="t" anchorCtr="0" compatLnSpc="1">
                <a:prstTxWarp prst="textNoShape">
                  <a:avLst/>
                </a:prstTxWarp>
              </a:bodyPr>
              <a:lstStyle/>
              <a:p>
                <a:pPr defTabSz="38575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sv-SE" sz="76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3" name="_s1030">
              <a:extLst>
                <a:ext uri="{FF2B5EF4-FFF2-40B4-BE49-F238E27FC236}">
                  <a16:creationId xmlns:a16="http://schemas.microsoft.com/office/drawing/2014/main" id="{A2ED468F-F5AF-410C-A6D0-003E1800648A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187325" y="2043113"/>
              <a:ext cx="5588000" cy="4978400"/>
            </a:xfrm>
            <a:custGeom>
              <a:avLst/>
              <a:gdLst>
                <a:gd name="G0" fmla="+- 1350 0 0"/>
                <a:gd name="G1" fmla="+- 21600 0 1350"/>
                <a:gd name="G2" fmla="+- 21600 0 135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350" y="10800"/>
                  </a:moveTo>
                  <a:cubicBezTo>
                    <a:pt x="1350" y="16019"/>
                    <a:pt x="5581" y="20250"/>
                    <a:pt x="10800" y="20250"/>
                  </a:cubicBezTo>
                  <a:cubicBezTo>
                    <a:pt x="16019" y="20250"/>
                    <a:pt x="20250" y="16019"/>
                    <a:pt x="20250" y="10800"/>
                  </a:cubicBezTo>
                  <a:cubicBezTo>
                    <a:pt x="20250" y="5581"/>
                    <a:pt x="16019" y="1350"/>
                    <a:pt x="10800" y="1350"/>
                  </a:cubicBezTo>
                  <a:cubicBezTo>
                    <a:pt x="5581" y="1350"/>
                    <a:pt x="1350" y="5581"/>
                    <a:pt x="135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38575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sz="76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_s1034">
              <a:extLst>
                <a:ext uri="{FF2B5EF4-FFF2-40B4-BE49-F238E27FC236}">
                  <a16:creationId xmlns:a16="http://schemas.microsoft.com/office/drawing/2014/main" id="{1FA19DAC-1A2D-45CD-8AA2-4B59D102C1D2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885825" y="2665413"/>
              <a:ext cx="4191000" cy="3752850"/>
            </a:xfrm>
            <a:custGeom>
              <a:avLst/>
              <a:gdLst>
                <a:gd name="G0" fmla="+- 1800 0 0"/>
                <a:gd name="G1" fmla="+- 21600 0 1800"/>
                <a:gd name="G2" fmla="+- 21600 0 18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00" y="10800"/>
                  </a:moveTo>
                  <a:cubicBezTo>
                    <a:pt x="1800" y="15771"/>
                    <a:pt x="5829" y="19800"/>
                    <a:pt x="10800" y="19800"/>
                  </a:cubicBezTo>
                  <a:cubicBezTo>
                    <a:pt x="15771" y="19800"/>
                    <a:pt x="19800" y="15771"/>
                    <a:pt x="19800" y="10800"/>
                  </a:cubicBezTo>
                  <a:cubicBezTo>
                    <a:pt x="19800" y="5829"/>
                    <a:pt x="15771" y="1800"/>
                    <a:pt x="10800" y="1800"/>
                  </a:cubicBezTo>
                  <a:cubicBezTo>
                    <a:pt x="5829" y="1800"/>
                    <a:pt x="1800" y="5829"/>
                    <a:pt x="1800" y="10800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38575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sz="76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_s1028">
              <a:extLst>
                <a:ext uri="{FF2B5EF4-FFF2-40B4-BE49-F238E27FC236}">
                  <a16:creationId xmlns:a16="http://schemas.microsoft.com/office/drawing/2014/main" id="{17ED58EE-BD33-43E8-8EFF-7746FDFE374A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-161925" y="1731963"/>
              <a:ext cx="6286500" cy="5600700"/>
            </a:xfrm>
            <a:custGeom>
              <a:avLst/>
              <a:gdLst>
                <a:gd name="G0" fmla="+- 1200 0 0"/>
                <a:gd name="G1" fmla="+- 21600 0 1200"/>
                <a:gd name="G2" fmla="+- 21600 0 12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200" y="10800"/>
                  </a:moveTo>
                  <a:cubicBezTo>
                    <a:pt x="1200" y="16102"/>
                    <a:pt x="5498" y="20400"/>
                    <a:pt x="10800" y="20400"/>
                  </a:cubicBezTo>
                  <a:cubicBezTo>
                    <a:pt x="16102" y="20400"/>
                    <a:pt x="20400" y="16102"/>
                    <a:pt x="20400" y="10800"/>
                  </a:cubicBezTo>
                  <a:cubicBezTo>
                    <a:pt x="20400" y="5498"/>
                    <a:pt x="16102" y="1200"/>
                    <a:pt x="10800" y="1200"/>
                  </a:cubicBezTo>
                  <a:cubicBezTo>
                    <a:pt x="5498" y="1200"/>
                    <a:pt x="1200" y="5498"/>
                    <a:pt x="120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38575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sz="76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_s1036">
              <a:extLst>
                <a:ext uri="{FF2B5EF4-FFF2-40B4-BE49-F238E27FC236}">
                  <a16:creationId xmlns:a16="http://schemas.microsoft.com/office/drawing/2014/main" id="{BFD60C48-E1F2-4FC6-AC02-1EAE22AA691A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1235075" y="2983287"/>
              <a:ext cx="3492500" cy="3111500"/>
            </a:xfrm>
            <a:custGeom>
              <a:avLst/>
              <a:gdLst>
                <a:gd name="G0" fmla="+- 2160 0 0"/>
                <a:gd name="G1" fmla="+- 21600 0 2160"/>
                <a:gd name="G2" fmla="+- 21600 0 216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160" y="10800"/>
                  </a:moveTo>
                  <a:cubicBezTo>
                    <a:pt x="2160" y="15572"/>
                    <a:pt x="6028" y="19440"/>
                    <a:pt x="10800" y="19440"/>
                  </a:cubicBezTo>
                  <a:cubicBezTo>
                    <a:pt x="15572" y="19440"/>
                    <a:pt x="19440" y="15572"/>
                    <a:pt x="19440" y="10800"/>
                  </a:cubicBezTo>
                  <a:cubicBezTo>
                    <a:pt x="19440" y="6028"/>
                    <a:pt x="15572" y="2160"/>
                    <a:pt x="10800" y="2160"/>
                  </a:cubicBezTo>
                  <a:cubicBezTo>
                    <a:pt x="6028" y="2160"/>
                    <a:pt x="2160" y="6028"/>
                    <a:pt x="2160" y="10800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38575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sz="76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_s1038">
              <a:extLst>
                <a:ext uri="{FF2B5EF4-FFF2-40B4-BE49-F238E27FC236}">
                  <a16:creationId xmlns:a16="http://schemas.microsoft.com/office/drawing/2014/main" id="{15DA4498-3BCC-4AB0-99DC-F7C832E4DA1A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1584325" y="3287713"/>
              <a:ext cx="2794000" cy="2489200"/>
            </a:xfrm>
            <a:custGeom>
              <a:avLst/>
              <a:gdLst>
                <a:gd name="G0" fmla="+- 2700 0 0"/>
                <a:gd name="G1" fmla="+- 21600 0 2700"/>
                <a:gd name="G2" fmla="+- 21600 0 27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700" y="10800"/>
                  </a:moveTo>
                  <a:cubicBezTo>
                    <a:pt x="2700" y="15274"/>
                    <a:pt x="6326" y="18900"/>
                    <a:pt x="10800" y="18900"/>
                  </a:cubicBezTo>
                  <a:cubicBezTo>
                    <a:pt x="15274" y="18900"/>
                    <a:pt x="18900" y="15274"/>
                    <a:pt x="18900" y="10800"/>
                  </a:cubicBezTo>
                  <a:cubicBezTo>
                    <a:pt x="18900" y="6326"/>
                    <a:pt x="15274" y="2700"/>
                    <a:pt x="10800" y="2700"/>
                  </a:cubicBezTo>
                  <a:cubicBezTo>
                    <a:pt x="6326" y="2700"/>
                    <a:pt x="2700" y="6326"/>
                    <a:pt x="2700" y="10800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38575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sz="76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_s1040">
              <a:extLst>
                <a:ext uri="{FF2B5EF4-FFF2-40B4-BE49-F238E27FC236}">
                  <a16:creationId xmlns:a16="http://schemas.microsoft.com/office/drawing/2014/main" id="{36D26881-654A-475D-89DF-7F975AEB697B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1933575" y="3598863"/>
              <a:ext cx="2095500" cy="1866900"/>
            </a:xfrm>
            <a:custGeom>
              <a:avLst/>
              <a:gdLst>
                <a:gd name="G0" fmla="+- 3600 0 0"/>
                <a:gd name="G1" fmla="+- 21600 0 3600"/>
                <a:gd name="G2" fmla="+- 21600 0 36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600" y="10800"/>
                  </a:moveTo>
                  <a:cubicBezTo>
                    <a:pt x="3600" y="14776"/>
                    <a:pt x="6824" y="18000"/>
                    <a:pt x="10800" y="18000"/>
                  </a:cubicBezTo>
                  <a:cubicBezTo>
                    <a:pt x="14776" y="18000"/>
                    <a:pt x="18000" y="14776"/>
                    <a:pt x="18000" y="10800"/>
                  </a:cubicBezTo>
                  <a:cubicBezTo>
                    <a:pt x="18000" y="6824"/>
                    <a:pt x="14776" y="3600"/>
                    <a:pt x="10800" y="3600"/>
                  </a:cubicBezTo>
                  <a:cubicBezTo>
                    <a:pt x="6824" y="3600"/>
                    <a:pt x="3600" y="6824"/>
                    <a:pt x="3600" y="10800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38575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sz="76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_s1032">
              <a:extLst>
                <a:ext uri="{FF2B5EF4-FFF2-40B4-BE49-F238E27FC236}">
                  <a16:creationId xmlns:a16="http://schemas.microsoft.com/office/drawing/2014/main" id="{D52371D1-E3C3-4B6C-83BF-49731325EAE1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523875" y="2362200"/>
              <a:ext cx="4914900" cy="4381500"/>
            </a:xfrm>
            <a:custGeom>
              <a:avLst/>
              <a:gdLst>
                <a:gd name="G0" fmla="+- 1543 0 0"/>
                <a:gd name="G1" fmla="+- 21600 0 1543"/>
                <a:gd name="G2" fmla="+- 21600 0 154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543" y="10800"/>
                  </a:moveTo>
                  <a:cubicBezTo>
                    <a:pt x="1543" y="15912"/>
                    <a:pt x="5688" y="20057"/>
                    <a:pt x="10800" y="20057"/>
                  </a:cubicBezTo>
                  <a:cubicBezTo>
                    <a:pt x="15912" y="20057"/>
                    <a:pt x="20057" y="15912"/>
                    <a:pt x="20057" y="10800"/>
                  </a:cubicBezTo>
                  <a:cubicBezTo>
                    <a:pt x="20057" y="5688"/>
                    <a:pt x="15912" y="1543"/>
                    <a:pt x="10800" y="1543"/>
                  </a:cubicBezTo>
                  <a:cubicBezTo>
                    <a:pt x="5688" y="1543"/>
                    <a:pt x="1543" y="5688"/>
                    <a:pt x="1543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38576" tIns="19289" rIns="38576" bIns="19289" numCol="1" anchor="t" anchorCtr="0" compatLnSpc="1">
              <a:prstTxWarp prst="textNoShape">
                <a:avLst/>
              </a:prstTxWarp>
            </a:bodyPr>
            <a:lstStyle/>
            <a:p>
              <a:pPr defTabSz="38575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sv-SE" sz="76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8" name="Bildobjekt 27">
            <a:extLst>
              <a:ext uri="{FF2B5EF4-FFF2-40B4-BE49-F238E27FC236}">
                <a16:creationId xmlns:a16="http://schemas.microsoft.com/office/drawing/2014/main" id="{F159EE34-41BB-48F8-8276-D97EAEDF7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72680">
            <a:off x="1468886" y="2687087"/>
            <a:ext cx="923661" cy="879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98EC0868-DBE0-4A25-868A-3903EB4EF5F1}"/>
              </a:ext>
            </a:extLst>
          </p:cNvPr>
          <p:cNvSpPr txBox="1"/>
          <p:nvPr/>
        </p:nvSpPr>
        <p:spPr>
          <a:xfrm>
            <a:off x="33991" y="3773226"/>
            <a:ext cx="3380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/>
              <a:t>Gör vi rätt saker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/>
              <a:t>Gör vi saker rätt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/>
              <a:t>Gör rätt kompetens rätt saker</a:t>
            </a:r>
          </a:p>
        </p:txBody>
      </p:sp>
      <p:sp>
        <p:nvSpPr>
          <p:cNvPr id="47" name="Pil: höger 46">
            <a:extLst>
              <a:ext uri="{FF2B5EF4-FFF2-40B4-BE49-F238E27FC236}">
                <a16:creationId xmlns:a16="http://schemas.microsoft.com/office/drawing/2014/main" id="{92EC24F6-23CD-4868-B11A-EE905BA96D98}"/>
              </a:ext>
            </a:extLst>
          </p:cNvPr>
          <p:cNvSpPr/>
          <p:nvPr/>
        </p:nvSpPr>
        <p:spPr>
          <a:xfrm>
            <a:off x="542839" y="5056014"/>
            <a:ext cx="2460075" cy="10267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Befattningsbeskrivning</a:t>
            </a:r>
          </a:p>
        </p:txBody>
      </p:sp>
    </p:spTree>
    <p:extLst>
      <p:ext uri="{BB962C8B-B14F-4D97-AF65-F5344CB8AC3E}">
        <p14:creationId xmlns:p14="http://schemas.microsoft.com/office/powerpoint/2010/main" val="2925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B938BDA-ED3A-43FE-8403-0987D37244D8}"/>
              </a:ext>
            </a:extLst>
          </p:cNvPr>
          <p:cNvSpPr/>
          <p:nvPr/>
        </p:nvSpPr>
        <p:spPr>
          <a:xfrm>
            <a:off x="3004026" y="494102"/>
            <a:ext cx="618791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Bef>
                <a:spcPct val="0"/>
              </a:spcBef>
              <a:defRPr/>
            </a:pPr>
            <a:r>
              <a:rPr lang="sv-SE" sz="2400" b="1" kern="0" dirty="0">
                <a:latin typeface="Source Sans Pro Semibold" charset="0"/>
              </a:rPr>
              <a:t>Förskollärares arbetsuppgifter i förskoleklass</a:t>
            </a:r>
            <a:endParaRPr lang="sv-SE" sz="2400" b="1" kern="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135B6D5-0901-40F5-8695-F0CF16897974}"/>
              </a:ext>
            </a:extLst>
          </p:cNvPr>
          <p:cNvSpPr/>
          <p:nvPr/>
        </p:nvSpPr>
        <p:spPr>
          <a:xfrm>
            <a:off x="1840638" y="1534485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7.30 förberedelser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7.50 – 8.00 morgonmöte huset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8.00 Ta emot eleverna	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8.00 – 9.30 lektioner	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8.00 - hjälpa försenade/ lessna elever, kläder,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Ta fram material, skriva, trä nålar, torka bord tvätta penslar,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9.30 knyta skor, hjälpa till med kläder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9.30 – 9.50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rastvärd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ute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9.50 – 10.30 lektioner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hjälpa till med kläder efter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rasten,ev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. hänga i torkskåp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Serva under lektionen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10.30 – 11.00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matvärd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i matsalen varje dag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11.20 -12.00 lektioner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serva under lektionen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12.30 – olika dagar, lektioner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Hämta försenade elever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plocka fram/ bort instrument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Sätta upp och ta ner elevers arbeten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Sätta in arbeten i elevers pärmar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kopiera, laminera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hålla ordning i klassrummet, hyllor, material,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damma, vattna blommor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tvätta gardiner, målarskjortor, handdukar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trä vävar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Sy ihop arbeten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Förbereda material till tex bild, språklekar, matte-laborativ</a:t>
            </a:r>
            <a:endParaRPr kumimoji="0" lang="sv-SE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CB75A15-9154-4FC4-A779-D52751081597}"/>
              </a:ext>
            </a:extLst>
          </p:cNvPr>
          <p:cNvSpPr/>
          <p:nvPr/>
        </p:nvSpPr>
        <p:spPr>
          <a:xfrm>
            <a:off x="6707745" y="1534485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v-SE" sz="1400" b="1" dirty="0" err="1">
                <a:solidFill>
                  <a:prstClr val="black"/>
                </a:solidFill>
                <a:latin typeface="Calibri" panose="020F0502020204030204"/>
              </a:rPr>
              <a:t>Arbetsplatsförlag</a:t>
            </a:r>
            <a:r>
              <a:rPr lang="sv-SE" sz="1400" b="1" dirty="0">
                <a:solidFill>
                  <a:prstClr val="black"/>
                </a:solidFill>
                <a:latin typeface="Calibri" panose="020F0502020204030204"/>
              </a:rPr>
              <a:t> tid: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Skola 24, rapportera elevfrånvaro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KL, konferens 	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APT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Lärarlagsmöte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Ämnesmöte	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Besvara mejl	</a:t>
            </a:r>
          </a:p>
          <a:p>
            <a:pPr lvl="0"/>
            <a:r>
              <a:rPr lang="sv-SE" sz="1200" dirty="0">
                <a:solidFill>
                  <a:prstClr val="black"/>
                </a:solidFill>
                <a:latin typeface="Calibri" panose="020F0502020204030204"/>
              </a:rPr>
              <a:t>Skriva hembrev mm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7DA82B7-D3D2-4FF8-911F-1441EBC64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201" y="5618099"/>
            <a:ext cx="1161517" cy="108221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62D9AAA-3DAD-49B4-8A17-17758B339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87" y="5931017"/>
            <a:ext cx="886903" cy="83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77866"/>
      </p:ext>
    </p:extLst>
  </p:cSld>
  <p:clrMapOvr>
    <a:masterClrMapping/>
  </p:clrMapOvr>
</p:sld>
</file>

<file path=ppt/theme/theme1.xml><?xml version="1.0" encoding="utf-8"?>
<a:theme xmlns:a="http://schemas.openxmlformats.org/drawingml/2006/main" name="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2D4F3064-8F03-4D25-9215-38081F1E0559}" vid="{1D1C31D0-6525-41C9-89A4-7732D582AA57}"/>
    </a:ext>
  </a:extLst>
</a:theme>
</file>

<file path=ppt/theme/theme2.xml><?xml version="1.0" encoding="utf-8"?>
<a:theme xmlns:a="http://schemas.openxmlformats.org/drawingml/2006/main" name="SKL PPT Röd">
  <a:themeElements>
    <a:clrScheme name="SKL P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2D4F3064-8F03-4D25-9215-38081F1E0559}" vid="{0D570E73-054C-4605-8AA2-FD84508492E2}"/>
    </a:ext>
  </a:extLst>
</a:theme>
</file>

<file path=ppt/theme/theme3.xml><?xml version="1.0" encoding="utf-8"?>
<a:theme xmlns:a="http://schemas.openxmlformats.org/drawingml/2006/main" name="Inledningsbilder">
  <a:themeElements>
    <a:clrScheme name="SKL P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2D4F3064-8F03-4D25-9215-38081F1E0559}" vid="{AFD15004-F518-4356-BF4B-4C661F8CC7A8}"/>
    </a:ext>
  </a:extLst>
</a:theme>
</file>

<file path=ppt/theme/theme4.xml><?xml version="1.0" encoding="utf-8"?>
<a:theme xmlns:a="http://schemas.openxmlformats.org/drawingml/2006/main" name="SKL PPT Mörk">
  <a:themeElements>
    <a:clrScheme name="SKL PPT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2D4F3064-8F03-4D25-9215-38081F1E0559}" vid="{65EB38DA-2425-4F1F-9AC2-BEEBCDCFE4F2}"/>
    </a:ext>
  </a:extLst>
</a:theme>
</file>

<file path=ppt/theme/theme5.xml><?xml version="1.0" encoding="utf-8"?>
<a:theme xmlns:a="http://schemas.openxmlformats.org/drawingml/2006/main" name="SKL PPT Svart">
  <a:themeElements>
    <a:clrScheme name="SKL PPT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2D4F3064-8F03-4D25-9215-38081F1E0559}" vid="{1A582161-0B75-4A8D-BC01-033F26A3D868}"/>
    </a:ext>
  </a:extLst>
</a:theme>
</file>

<file path=ppt/theme/theme6.xml><?xml version="1.0" encoding="utf-8"?>
<a:theme xmlns:a="http://schemas.openxmlformats.org/drawingml/2006/main" name="SKL PPT Vit">
  <a:themeElements>
    <a:clrScheme name="SKL PPT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2D4F3064-8F03-4D25-9215-38081F1E0559}" vid="{FF18A9BB-E384-4081-9B8F-034BD5BFF5B0}"/>
    </a:ext>
  </a:extLst>
</a:theme>
</file>

<file path=ppt/theme/theme7.xml><?xml version="1.0" encoding="utf-8"?>
<a:theme xmlns:a="http://schemas.openxmlformats.org/drawingml/2006/main" name="Utan logga">
  <a:themeElements>
    <a:clrScheme name="Skövde Grafisk profil BAS">
      <a:dk1>
        <a:sysClr val="windowText" lastClr="000000"/>
      </a:dk1>
      <a:lt1>
        <a:sysClr val="window" lastClr="FFFFFF"/>
      </a:lt1>
      <a:dk2>
        <a:srgbClr val="4A4A49"/>
      </a:dk2>
      <a:lt2>
        <a:srgbClr val="A69B92"/>
      </a:lt2>
      <a:accent1>
        <a:srgbClr val="E50051"/>
      </a:accent1>
      <a:accent2>
        <a:srgbClr val="FF8300"/>
      </a:accent2>
      <a:accent3>
        <a:srgbClr val="76B82A"/>
      </a:accent3>
      <a:accent4>
        <a:srgbClr val="00A3AA"/>
      </a:accent4>
      <a:accent5>
        <a:srgbClr val="604696"/>
      </a:accent5>
      <a:accent6>
        <a:srgbClr val="FFCC00"/>
      </a:accent6>
      <a:hlink>
        <a:srgbClr val="0870B8"/>
      </a:hlink>
      <a:folHlink>
        <a:srgbClr val="E5005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mall_Skövde160407" id="{27A34AC9-45F0-47B1-80F4-8BFBDCDA6381}" vid="{9E67F306-72DB-4328-8CC0-970967696261}"/>
    </a:ext>
  </a:extLst>
</a:theme>
</file>

<file path=ppt/theme/theme8.xml><?xml version="1.0" encoding="utf-8"?>
<a:theme xmlns:a="http://schemas.openxmlformats.org/drawingml/2006/main" name="SKL PPT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L grå.potx" id="{5695A1C9-F929-4530-AAB0-6184E3E53996}" vid="{87EE660F-6663-4DD2-8F44-69F2EA8D050C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B8ECA81E1EEB640A4B254DDE851C409" ma:contentTypeVersion="12" ma:contentTypeDescription="Skapa ett nytt dokument." ma:contentTypeScope="" ma:versionID="dadb3bc530f4bf304cb39546bd9ee8d0">
  <xsd:schema xmlns:xsd="http://www.w3.org/2001/XMLSchema" xmlns:xs="http://www.w3.org/2001/XMLSchema" xmlns:p="http://schemas.microsoft.com/office/2006/metadata/properties" xmlns:ns2="e966eebe-108c-48e4-af72-a88cade6cbb4" xmlns:ns3="10bfa7c0-a4cf-4d21-85e7-69ed035ce28a" targetNamespace="http://schemas.microsoft.com/office/2006/metadata/properties" ma:root="true" ma:fieldsID="e1d8476dbbedf438a4c008202b317004" ns2:_="" ns3:_="">
    <xsd:import namespace="e966eebe-108c-48e4-af72-a88cade6cbb4"/>
    <xsd:import namespace="10bfa7c0-a4cf-4d21-85e7-69ed035ce2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okumenttyp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6eebe-108c-48e4-af72-a88cade6c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okumenttyp" ma:index="18" nillable="true" ma:displayName="Dokumenttyp" ma:default="Övrigt" ma:description="Här väljer du vilken typ av dokument som det är" ma:format="Dropdown" ma:internalName="Dokumenttyp">
      <xsd:simpleType>
        <xsd:restriction base="dms:Choice">
          <xsd:enumeration value="Affish"/>
          <xsd:enumeration value="Blankett"/>
          <xsd:enumeration value="Broschyr"/>
          <xsd:enumeration value="Förteckning"/>
          <xsd:enumeration value="Mall"/>
          <xsd:enumeration value="Rapport"/>
          <xsd:enumeration value="Styrdokument - anvisning"/>
          <xsd:enumeration value="Styrdokument - övrigt (checklista mm)"/>
          <xsd:enumeration value="Övrigt"/>
          <xsd:enumeration value="Styrdokument - rutin"/>
          <xsd:enumeration value="Inspiration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bfa7c0-a4cf-4d21-85e7-69ed035ce2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kumenttyp xmlns="e966eebe-108c-48e4-af72-a88cade6cbb4">Övrigt</Dokumenttyp>
  </documentManagement>
</p:properties>
</file>

<file path=customXml/itemProps1.xml><?xml version="1.0" encoding="utf-8"?>
<ds:datastoreItem xmlns:ds="http://schemas.openxmlformats.org/officeDocument/2006/customXml" ds:itemID="{7641CDB6-9081-4382-B588-C6402FD03C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EDF4CE-E2F2-4EE1-8361-089C21EB72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66eebe-108c-48e4-af72-a88cade6cbb4"/>
    <ds:schemaRef ds:uri="10bfa7c0-a4cf-4d21-85e7-69ed035ce2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CDBBF4-45FB-4AF0-9C55-C6DFD5605467}">
  <ds:schemaRefs>
    <ds:schemaRef ds:uri="http://schemas.microsoft.com/office/2006/documentManagement/types"/>
    <ds:schemaRef ds:uri="e966eebe-108c-48e4-af72-a88cade6cbb4"/>
    <ds:schemaRef ds:uri="http://purl.org/dc/elements/1.1/"/>
    <ds:schemaRef ds:uri="http://www.w3.org/XML/1998/namespace"/>
    <ds:schemaRef ds:uri="http://schemas.microsoft.com/office/infopath/2007/PartnerControls"/>
    <ds:schemaRef ds:uri="10bfa7c0-a4cf-4d21-85e7-69ed035ce28a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SKR</Template>
  <TotalTime>52284</TotalTime>
  <Words>836</Words>
  <Application>Microsoft Office PowerPoint</Application>
  <PresentationFormat>Bredbild</PresentationFormat>
  <Paragraphs>270</Paragraphs>
  <Slides>26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8</vt:i4>
      </vt:variant>
      <vt:variant>
        <vt:lpstr>Bildrubriker</vt:lpstr>
      </vt:variant>
      <vt:variant>
        <vt:i4>26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Source Sans Pro</vt:lpstr>
      <vt:lpstr>Source Sans Pro Light</vt:lpstr>
      <vt:lpstr>Source Sans Pro Semibold</vt:lpstr>
      <vt:lpstr>SourceSansPro-Regular</vt:lpstr>
      <vt:lpstr>Symbol</vt:lpstr>
      <vt:lpstr>Wingdings</vt:lpstr>
      <vt:lpstr>SKL PPT Gul</vt:lpstr>
      <vt:lpstr>SKL PPT Röd</vt:lpstr>
      <vt:lpstr>Inledningsbilder</vt:lpstr>
      <vt:lpstr>SKL PPT Mörk</vt:lpstr>
      <vt:lpstr>SKL PPT Svart</vt:lpstr>
      <vt:lpstr>SKL PPT Vit</vt:lpstr>
      <vt:lpstr>Utan logga</vt:lpstr>
      <vt:lpstr>SKL PPT</vt:lpstr>
      <vt:lpstr>PowerPoint-presentation</vt:lpstr>
      <vt:lpstr>PowerPoint-presentation</vt:lpstr>
      <vt:lpstr>Arbetslöshetens utveckling  Arbetslösa med utsatt ställning: personer med förgymnasial utbildning, personer med funktionsnedsättning som medför nedsatt arbetsförmåga, arbetslösa i åldern 55-64 år, och utomeuropeiskt födda arbetslösa. Källa: Arbetsförmedlingens verksamhetsstatistik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Befattningsbeskrivning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                     Större personalmix  Öka antalet anställda  – Minska kostnaderna</vt:lpstr>
      <vt:lpstr>Lärdomar och medskick för framtiden</vt:lpstr>
      <vt:lpstr> Arbetsmarknadsperspektiv</vt:lpstr>
      <vt:lpstr>Skövdemodellen- Arbetsmarknadsperspektiv</vt:lpstr>
      <vt:lpstr>PowerPoint-presentation</vt:lpstr>
      <vt:lpstr>Rekrytera bredare –  Arbetsgivarperspektiv                             </vt:lpstr>
      <vt:lpstr>PowerPoint-presentation</vt:lpstr>
    </vt:vector>
  </TitlesOfParts>
  <Company>Sverige Kommuner och Landsting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Svensson Åsa</dc:creator>
  <cp:lastModifiedBy>Kristian Lagerström</cp:lastModifiedBy>
  <cp:revision>237</cp:revision>
  <dcterms:created xsi:type="dcterms:W3CDTF">2020-01-13T10:43:46Z</dcterms:created>
  <dcterms:modified xsi:type="dcterms:W3CDTF">2021-04-08T06:23:22Z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0x0101005B8ECA81E1EEB640A4B254DDE851C409</vt:lpwstr>
  </property>
</Properties>
</file>